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307" r:id="rId4"/>
    <p:sldId id="306" r:id="rId5"/>
    <p:sldId id="316" r:id="rId6"/>
    <p:sldId id="321" r:id="rId7"/>
    <p:sldId id="302" r:id="rId8"/>
    <p:sldId id="315" r:id="rId9"/>
    <p:sldId id="304" r:id="rId10"/>
    <p:sldId id="308" r:id="rId11"/>
    <p:sldId id="309" r:id="rId12"/>
    <p:sldId id="310" r:id="rId13"/>
    <p:sldId id="311" r:id="rId14"/>
    <p:sldId id="313" r:id="rId15"/>
    <p:sldId id="318" r:id="rId16"/>
    <p:sldId id="317" r:id="rId17"/>
    <p:sldId id="267" r:id="rId1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0BC"/>
    <a:srgbClr val="008080"/>
    <a:srgbClr val="90C6E8"/>
    <a:srgbClr val="2F5597"/>
    <a:srgbClr val="009999"/>
    <a:srgbClr val="00ACA8"/>
    <a:srgbClr val="DE0000"/>
    <a:srgbClr val="006666"/>
    <a:srgbClr val="CE4E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102"/>
      </p:cViewPr>
      <p:guideLst>
        <p:guide orient="horz" pos="2092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39725" cy="3686397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2E374-5B1D-4C89-9B1E-59ADC1B3C254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9047E4D-6286-4974-B21A-FF60A2DECA7D}">
      <dgm:prSet phldrT="[Текст]" custT="1"/>
      <dgm:spPr>
        <a:solidFill>
          <a:srgbClr val="009999"/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tabLst>
              <a:tab pos="7894638" algn="l"/>
            </a:tabLst>
          </a:pP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Разработка критериев индивидуальной оценки труда медицинских работников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F751CB-1FB4-4194-85C3-AD49FBC29820}" type="parTrans" cxnId="{D0AD1F7C-4F02-4D2C-9051-288635486261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F44CEC10-212B-4083-990B-404EA50D3D46}" type="sibTrans" cxnId="{D0AD1F7C-4F02-4D2C-9051-288635486261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0557A112-FDAD-4BB3-90F9-CBEDBDCC02CF}">
      <dgm:prSet phldrT="[Текст]" custT="1"/>
      <dgm:spPr>
        <a:solidFill>
          <a:srgbClr val="009999"/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tabLst>
              <a:tab pos="7894638" algn="l"/>
            </a:tabLst>
          </a:pP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Порядок определения оценки эффективности трудовой деятельности медицинских работников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2A2500-DE81-4E3B-80AC-1217E74B4B62}" type="parTrans" cxnId="{B8ECD177-3297-48BE-BF79-B8B9038B7D34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C9712EB0-F59A-469F-8634-DAF3AF390FB7}" type="sibTrans" cxnId="{B8ECD177-3297-48BE-BF79-B8B9038B7D34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B88139DA-595D-49B2-B76F-1CABC1A2D1EE}">
      <dgm:prSet phldrT="[Текст]" custT="1"/>
      <dgm:spPr>
        <a:solidFill>
          <a:srgbClr val="009999"/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tabLst>
              <a:tab pos="7894638" algn="l"/>
            </a:tabLst>
          </a:pP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Построение зависимости влияния результата деятельности работника на доходы медицинской организации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398DA5-D5A9-4A09-A5C1-D7EC2C1F5CDF}" type="parTrans" cxnId="{EE20B7BF-1A02-47FC-ACAB-A3CB81DC700A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C313B51A-2412-43D7-960E-89ADAEAF887D}" type="sibTrans" cxnId="{EE20B7BF-1A02-47FC-ACAB-A3CB81DC700A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5A239A21-D0AC-4D6A-BEED-FC531A891927}">
      <dgm:prSet phldrT="[Текст]" custT="1"/>
      <dgm:spPr>
        <a:solidFill>
          <a:srgbClr val="009999"/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tabLst>
              <a:tab pos="7894638" algn="l"/>
            </a:tabLst>
          </a:pP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Разработка математической модели зависимости индивидуальной оценки трудовой деятельности работников и суммы стимулирующих выплат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F659BD-D186-4D81-A91F-CF2333AFAE6C}" type="parTrans" cxnId="{6B6B1FE5-74DE-4B1F-B147-56F802B18801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16175EBD-45FE-426E-8654-542F04326578}" type="sibTrans" cxnId="{6B6B1FE5-74DE-4B1F-B147-56F802B18801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  <a:ea typeface="Cambria Math" pitchFamily="18" charset="0"/>
          </a:endParaRPr>
        </a:p>
      </dgm:t>
    </dgm:pt>
    <dgm:pt modelId="{02BEEB89-5231-4A13-AB8D-61A8613251A3}">
      <dgm:prSet phldrT="[Текст]" custT="1"/>
      <dgm:spPr>
        <a:solidFill>
          <a:srgbClr val="0099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Заключение дополнительных соглашений к трудовым договорам со всеми работниками.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095ADA-8AD8-498A-8A4D-695614C950DB}" type="parTrans" cxnId="{345B5FA3-AD11-4B23-8980-3603F776B097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</a:endParaRPr>
        </a:p>
      </dgm:t>
    </dgm:pt>
    <dgm:pt modelId="{8A3BA160-554F-4F40-B692-D892A8F498DD}" type="sibTrans" cxnId="{345B5FA3-AD11-4B23-8980-3603F776B097}">
      <dgm:prSet/>
      <dgm:spPr/>
      <dgm:t>
        <a:bodyPr/>
        <a:lstStyle/>
        <a:p>
          <a:endParaRPr lang="ru-RU" sz="1800" b="1">
            <a:solidFill>
              <a:srgbClr val="FFFFFF"/>
            </a:solidFill>
            <a:latin typeface="Cambria" pitchFamily="18" charset="0"/>
          </a:endParaRPr>
        </a:p>
      </dgm:t>
    </dgm:pt>
    <dgm:pt modelId="{66116E47-3AE3-4C76-927F-B9FC3CFD7F3B}" type="pres">
      <dgm:prSet presAssocID="{D7A2E374-5B1D-4C89-9B1E-59ADC1B3C2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58342-992A-421E-9625-46304D009FE3}" type="pres">
      <dgm:prSet presAssocID="{29047E4D-6286-4974-B21A-FF60A2DECA7D}" presName="comp" presStyleCnt="0"/>
      <dgm:spPr/>
    </dgm:pt>
    <dgm:pt modelId="{C6BC03BD-8087-4C2D-9106-FA8DF903D20B}" type="pres">
      <dgm:prSet presAssocID="{29047E4D-6286-4974-B21A-FF60A2DECA7D}" presName="box" presStyleLbl="node1" presStyleIdx="0" presStyleCnt="5"/>
      <dgm:spPr/>
      <dgm:t>
        <a:bodyPr/>
        <a:lstStyle/>
        <a:p>
          <a:endParaRPr lang="ru-RU"/>
        </a:p>
      </dgm:t>
    </dgm:pt>
    <dgm:pt modelId="{CD95544C-5D1B-42B1-BEBC-8A517343A202}" type="pres">
      <dgm:prSet presAssocID="{29047E4D-6286-4974-B21A-FF60A2DECA7D}" presName="img" presStyleLbl="fgImgPlace1" presStyleIdx="0" presStyleCnt="5" custScaleX="54789" custLinFactNeighborX="-91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462E3B-DDD1-451C-AAB2-1C6F576AAEC6}" type="pres">
      <dgm:prSet presAssocID="{29047E4D-6286-4974-B21A-FF60A2DECA7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2A5FD-ED59-40F1-8A9E-AA86776124DC}" type="pres">
      <dgm:prSet presAssocID="{F44CEC10-212B-4083-990B-404EA50D3D46}" presName="spacer" presStyleCnt="0"/>
      <dgm:spPr/>
    </dgm:pt>
    <dgm:pt modelId="{A91F6478-98DE-4313-AEBB-318901834ABE}" type="pres">
      <dgm:prSet presAssocID="{0557A112-FDAD-4BB3-90F9-CBEDBDCC02CF}" presName="comp" presStyleCnt="0"/>
      <dgm:spPr/>
    </dgm:pt>
    <dgm:pt modelId="{D4F41334-266C-431D-98D0-F6E8F45A4462}" type="pres">
      <dgm:prSet presAssocID="{0557A112-FDAD-4BB3-90F9-CBEDBDCC02CF}" presName="box" presStyleLbl="node1" presStyleIdx="1" presStyleCnt="5"/>
      <dgm:spPr/>
      <dgm:t>
        <a:bodyPr/>
        <a:lstStyle/>
        <a:p>
          <a:endParaRPr lang="ru-RU"/>
        </a:p>
      </dgm:t>
    </dgm:pt>
    <dgm:pt modelId="{F9E2906D-08C6-454F-8593-23DACA8EC978}" type="pres">
      <dgm:prSet presAssocID="{0557A112-FDAD-4BB3-90F9-CBEDBDCC02CF}" presName="img" presStyleLbl="fgImgPlace1" presStyleIdx="1" presStyleCnt="5" custScaleX="54789" custLinFactNeighborX="-91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B83458-6490-4C91-992D-5D5F724A7793}" type="pres">
      <dgm:prSet presAssocID="{0557A112-FDAD-4BB3-90F9-CBEDBDCC02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8477C-64C1-402D-AB44-6EB35D1D40E9}" type="pres">
      <dgm:prSet presAssocID="{C9712EB0-F59A-469F-8634-DAF3AF390FB7}" presName="spacer" presStyleCnt="0"/>
      <dgm:spPr/>
    </dgm:pt>
    <dgm:pt modelId="{A0574299-404B-46AF-94DD-DEEB6A118255}" type="pres">
      <dgm:prSet presAssocID="{B88139DA-595D-49B2-B76F-1CABC1A2D1EE}" presName="comp" presStyleCnt="0"/>
      <dgm:spPr/>
    </dgm:pt>
    <dgm:pt modelId="{B5669AC7-3CF5-45BF-8A5D-7C4AB86D0E9E}" type="pres">
      <dgm:prSet presAssocID="{B88139DA-595D-49B2-B76F-1CABC1A2D1EE}" presName="box" presStyleLbl="node1" presStyleIdx="2" presStyleCnt="5"/>
      <dgm:spPr/>
      <dgm:t>
        <a:bodyPr/>
        <a:lstStyle/>
        <a:p>
          <a:endParaRPr lang="ru-RU"/>
        </a:p>
      </dgm:t>
    </dgm:pt>
    <dgm:pt modelId="{A0C2FE8C-6455-4F81-866C-319355A07495}" type="pres">
      <dgm:prSet presAssocID="{B88139DA-595D-49B2-B76F-1CABC1A2D1EE}" presName="img" presStyleLbl="fgImgPlace1" presStyleIdx="2" presStyleCnt="5" custScaleX="54789" custLinFactNeighborX="-91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F0DC1CF-1C5B-4B0A-8CA0-C202785659B1}" type="pres">
      <dgm:prSet presAssocID="{B88139DA-595D-49B2-B76F-1CABC1A2D1E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741B0-F7E1-49C6-BF24-6586788C06FF}" type="pres">
      <dgm:prSet presAssocID="{C313B51A-2412-43D7-960E-89ADAEAF887D}" presName="spacer" presStyleCnt="0"/>
      <dgm:spPr/>
    </dgm:pt>
    <dgm:pt modelId="{7A9066E2-BA12-4633-82F7-6F715165EB51}" type="pres">
      <dgm:prSet presAssocID="{5A239A21-D0AC-4D6A-BEED-FC531A891927}" presName="comp" presStyleCnt="0"/>
      <dgm:spPr/>
    </dgm:pt>
    <dgm:pt modelId="{0C2080B9-9B19-43FC-9995-1A4CC490C8B6}" type="pres">
      <dgm:prSet presAssocID="{5A239A21-D0AC-4D6A-BEED-FC531A891927}" presName="box" presStyleLbl="node1" presStyleIdx="3" presStyleCnt="5" custScaleY="106635"/>
      <dgm:spPr/>
      <dgm:t>
        <a:bodyPr/>
        <a:lstStyle/>
        <a:p>
          <a:endParaRPr lang="ru-RU"/>
        </a:p>
      </dgm:t>
    </dgm:pt>
    <dgm:pt modelId="{E1D014E9-93A0-4842-87C1-2BA7351B3FE3}" type="pres">
      <dgm:prSet presAssocID="{5A239A21-D0AC-4D6A-BEED-FC531A891927}" presName="img" presStyleLbl="fgImgPlace1" presStyleIdx="3" presStyleCnt="5" custScaleX="54789" custLinFactNeighborX="-917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020ED9-2FFB-44B0-B364-9014F32D2CB5}" type="pres">
      <dgm:prSet presAssocID="{5A239A21-D0AC-4D6A-BEED-FC531A89192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CAA7-868B-43FC-9CB9-A2C4BFF73B18}" type="pres">
      <dgm:prSet presAssocID="{16175EBD-45FE-426E-8654-542F04326578}" presName="spacer" presStyleCnt="0"/>
      <dgm:spPr/>
    </dgm:pt>
    <dgm:pt modelId="{08887D2B-BF3D-4254-A703-23FDEEC6E3E5}" type="pres">
      <dgm:prSet presAssocID="{02BEEB89-5231-4A13-AB8D-61A8613251A3}" presName="comp" presStyleCnt="0"/>
      <dgm:spPr/>
    </dgm:pt>
    <dgm:pt modelId="{124EADFF-D7D4-4AA0-B9C9-8D9BC6B2502B}" type="pres">
      <dgm:prSet presAssocID="{02BEEB89-5231-4A13-AB8D-61A8613251A3}" presName="box" presStyleLbl="node1" presStyleIdx="4" presStyleCnt="5" custLinFactNeighborX="14764" custLinFactNeighborY="36025"/>
      <dgm:spPr/>
      <dgm:t>
        <a:bodyPr/>
        <a:lstStyle/>
        <a:p>
          <a:endParaRPr lang="ru-RU"/>
        </a:p>
      </dgm:t>
    </dgm:pt>
    <dgm:pt modelId="{2FC59205-F911-476D-ADD5-8F0724C4335F}" type="pres">
      <dgm:prSet presAssocID="{02BEEB89-5231-4A13-AB8D-61A8613251A3}" presName="img" presStyleLbl="fgImgPlace1" presStyleIdx="4" presStyleCnt="5" custScaleX="54770" custLinFactNeighborX="-837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9B0EC0-A70F-46D5-833C-93885C4A5BC5}" type="pres">
      <dgm:prSet presAssocID="{02BEEB89-5231-4A13-AB8D-61A8613251A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5C490-3DDB-48CE-B7A1-7327C7DBC26F}" type="presOf" srcId="{29047E4D-6286-4974-B21A-FF60A2DECA7D}" destId="{55462E3B-DDD1-451C-AAB2-1C6F576AAEC6}" srcOrd="1" destOrd="0" presId="urn:microsoft.com/office/officeart/2005/8/layout/vList4"/>
    <dgm:cxn modelId="{7C7F6772-0E87-4786-B3E0-14D6ADB3B0AE}" type="presOf" srcId="{0557A112-FDAD-4BB3-90F9-CBEDBDCC02CF}" destId="{D3B83458-6490-4C91-992D-5D5F724A7793}" srcOrd="1" destOrd="0" presId="urn:microsoft.com/office/officeart/2005/8/layout/vList4"/>
    <dgm:cxn modelId="{EE20B7BF-1A02-47FC-ACAB-A3CB81DC700A}" srcId="{D7A2E374-5B1D-4C89-9B1E-59ADC1B3C254}" destId="{B88139DA-595D-49B2-B76F-1CABC1A2D1EE}" srcOrd="2" destOrd="0" parTransId="{1F398DA5-D5A9-4A09-A5C1-D7EC2C1F5CDF}" sibTransId="{C313B51A-2412-43D7-960E-89ADAEAF887D}"/>
    <dgm:cxn modelId="{162BCCF7-8DEB-4E32-8881-0C9BFA2CC95D}" type="presOf" srcId="{5A239A21-D0AC-4D6A-BEED-FC531A891927}" destId="{0C2080B9-9B19-43FC-9995-1A4CC490C8B6}" srcOrd="0" destOrd="0" presId="urn:microsoft.com/office/officeart/2005/8/layout/vList4"/>
    <dgm:cxn modelId="{B8ECD177-3297-48BE-BF79-B8B9038B7D34}" srcId="{D7A2E374-5B1D-4C89-9B1E-59ADC1B3C254}" destId="{0557A112-FDAD-4BB3-90F9-CBEDBDCC02CF}" srcOrd="1" destOrd="0" parTransId="{822A2500-DE81-4E3B-80AC-1217E74B4B62}" sibTransId="{C9712EB0-F59A-469F-8634-DAF3AF390FB7}"/>
    <dgm:cxn modelId="{C9D37BAE-FB13-42C6-977B-A1C329C8F489}" type="presOf" srcId="{02BEEB89-5231-4A13-AB8D-61A8613251A3}" destId="{7C9B0EC0-A70F-46D5-833C-93885C4A5BC5}" srcOrd="1" destOrd="0" presId="urn:microsoft.com/office/officeart/2005/8/layout/vList4"/>
    <dgm:cxn modelId="{345B5FA3-AD11-4B23-8980-3603F776B097}" srcId="{D7A2E374-5B1D-4C89-9B1E-59ADC1B3C254}" destId="{02BEEB89-5231-4A13-AB8D-61A8613251A3}" srcOrd="4" destOrd="0" parTransId="{5C095ADA-8AD8-498A-8A4D-695614C950DB}" sibTransId="{8A3BA160-554F-4F40-B692-D892A8F498DD}"/>
    <dgm:cxn modelId="{761DD358-B369-4960-94D4-4E30D88F84F2}" type="presOf" srcId="{B88139DA-595D-49B2-B76F-1CABC1A2D1EE}" destId="{6F0DC1CF-1C5B-4B0A-8CA0-C202785659B1}" srcOrd="1" destOrd="0" presId="urn:microsoft.com/office/officeart/2005/8/layout/vList4"/>
    <dgm:cxn modelId="{1CC2131E-7FD2-4C91-AD63-90B0B3A7A794}" type="presOf" srcId="{5A239A21-D0AC-4D6A-BEED-FC531A891927}" destId="{BF020ED9-2FFB-44B0-B364-9014F32D2CB5}" srcOrd="1" destOrd="0" presId="urn:microsoft.com/office/officeart/2005/8/layout/vList4"/>
    <dgm:cxn modelId="{33A1820A-A667-418F-94C5-0AE26A22AA57}" type="presOf" srcId="{D7A2E374-5B1D-4C89-9B1E-59ADC1B3C254}" destId="{66116E47-3AE3-4C76-927F-B9FC3CFD7F3B}" srcOrd="0" destOrd="0" presId="urn:microsoft.com/office/officeart/2005/8/layout/vList4"/>
    <dgm:cxn modelId="{A906968B-F465-4B18-B429-7148812387F2}" type="presOf" srcId="{B88139DA-595D-49B2-B76F-1CABC1A2D1EE}" destId="{B5669AC7-3CF5-45BF-8A5D-7C4AB86D0E9E}" srcOrd="0" destOrd="0" presId="urn:microsoft.com/office/officeart/2005/8/layout/vList4"/>
    <dgm:cxn modelId="{D0AD1F7C-4F02-4D2C-9051-288635486261}" srcId="{D7A2E374-5B1D-4C89-9B1E-59ADC1B3C254}" destId="{29047E4D-6286-4974-B21A-FF60A2DECA7D}" srcOrd="0" destOrd="0" parTransId="{CAF751CB-1FB4-4194-85C3-AD49FBC29820}" sibTransId="{F44CEC10-212B-4083-990B-404EA50D3D46}"/>
    <dgm:cxn modelId="{0CA4E5FE-C12B-46BA-B592-9BD889624724}" type="presOf" srcId="{0557A112-FDAD-4BB3-90F9-CBEDBDCC02CF}" destId="{D4F41334-266C-431D-98D0-F6E8F45A4462}" srcOrd="0" destOrd="0" presId="urn:microsoft.com/office/officeart/2005/8/layout/vList4"/>
    <dgm:cxn modelId="{6B6B1FE5-74DE-4B1F-B147-56F802B18801}" srcId="{D7A2E374-5B1D-4C89-9B1E-59ADC1B3C254}" destId="{5A239A21-D0AC-4D6A-BEED-FC531A891927}" srcOrd="3" destOrd="0" parTransId="{6EF659BD-D186-4D81-A91F-CF2333AFAE6C}" sibTransId="{16175EBD-45FE-426E-8654-542F04326578}"/>
    <dgm:cxn modelId="{104A7C27-6C40-4CB5-89B9-01C4ED3003C4}" type="presOf" srcId="{02BEEB89-5231-4A13-AB8D-61A8613251A3}" destId="{124EADFF-D7D4-4AA0-B9C9-8D9BC6B2502B}" srcOrd="0" destOrd="0" presId="urn:microsoft.com/office/officeart/2005/8/layout/vList4"/>
    <dgm:cxn modelId="{DB6179B5-E587-4981-B1C8-55208C89ABB3}" type="presOf" srcId="{29047E4D-6286-4974-B21A-FF60A2DECA7D}" destId="{C6BC03BD-8087-4C2D-9106-FA8DF903D20B}" srcOrd="0" destOrd="0" presId="urn:microsoft.com/office/officeart/2005/8/layout/vList4"/>
    <dgm:cxn modelId="{13B91F1A-F45B-4EB6-ABE3-44ED60338E2D}" type="presParOf" srcId="{66116E47-3AE3-4C76-927F-B9FC3CFD7F3B}" destId="{8C058342-992A-421E-9625-46304D009FE3}" srcOrd="0" destOrd="0" presId="urn:microsoft.com/office/officeart/2005/8/layout/vList4"/>
    <dgm:cxn modelId="{16F8C57B-DF77-4879-A6A3-0E46229B642C}" type="presParOf" srcId="{8C058342-992A-421E-9625-46304D009FE3}" destId="{C6BC03BD-8087-4C2D-9106-FA8DF903D20B}" srcOrd="0" destOrd="0" presId="urn:microsoft.com/office/officeart/2005/8/layout/vList4"/>
    <dgm:cxn modelId="{D811A8EA-90B6-4F6F-AF40-311FAF3C0D42}" type="presParOf" srcId="{8C058342-992A-421E-9625-46304D009FE3}" destId="{CD95544C-5D1B-42B1-BEBC-8A517343A202}" srcOrd="1" destOrd="0" presId="urn:microsoft.com/office/officeart/2005/8/layout/vList4"/>
    <dgm:cxn modelId="{A6627911-990E-4658-BAF3-7B619B243785}" type="presParOf" srcId="{8C058342-992A-421E-9625-46304D009FE3}" destId="{55462E3B-DDD1-451C-AAB2-1C6F576AAEC6}" srcOrd="2" destOrd="0" presId="urn:microsoft.com/office/officeart/2005/8/layout/vList4"/>
    <dgm:cxn modelId="{96AC815A-A4E4-4CCA-BC77-B81929A12434}" type="presParOf" srcId="{66116E47-3AE3-4C76-927F-B9FC3CFD7F3B}" destId="{AB02A5FD-ED59-40F1-8A9E-AA86776124DC}" srcOrd="1" destOrd="0" presId="urn:microsoft.com/office/officeart/2005/8/layout/vList4"/>
    <dgm:cxn modelId="{FCF0D7FB-6434-41BF-8A4E-CE64239ECCEC}" type="presParOf" srcId="{66116E47-3AE3-4C76-927F-B9FC3CFD7F3B}" destId="{A91F6478-98DE-4313-AEBB-318901834ABE}" srcOrd="2" destOrd="0" presId="urn:microsoft.com/office/officeart/2005/8/layout/vList4"/>
    <dgm:cxn modelId="{EAD2B9B8-E96A-48B4-AC51-663AFA8AFFD7}" type="presParOf" srcId="{A91F6478-98DE-4313-AEBB-318901834ABE}" destId="{D4F41334-266C-431D-98D0-F6E8F45A4462}" srcOrd="0" destOrd="0" presId="urn:microsoft.com/office/officeart/2005/8/layout/vList4"/>
    <dgm:cxn modelId="{779CAADB-14F4-4720-BDE9-7E438355CD18}" type="presParOf" srcId="{A91F6478-98DE-4313-AEBB-318901834ABE}" destId="{F9E2906D-08C6-454F-8593-23DACA8EC978}" srcOrd="1" destOrd="0" presId="urn:microsoft.com/office/officeart/2005/8/layout/vList4"/>
    <dgm:cxn modelId="{3708AF6C-0748-4C1B-AFF7-D5C4A2E9D23E}" type="presParOf" srcId="{A91F6478-98DE-4313-AEBB-318901834ABE}" destId="{D3B83458-6490-4C91-992D-5D5F724A7793}" srcOrd="2" destOrd="0" presId="urn:microsoft.com/office/officeart/2005/8/layout/vList4"/>
    <dgm:cxn modelId="{D6C5BC6A-7A9A-4498-A065-60B5448EBED1}" type="presParOf" srcId="{66116E47-3AE3-4C76-927F-B9FC3CFD7F3B}" destId="{4C98477C-64C1-402D-AB44-6EB35D1D40E9}" srcOrd="3" destOrd="0" presId="urn:microsoft.com/office/officeart/2005/8/layout/vList4"/>
    <dgm:cxn modelId="{26DC2745-09A7-44C4-BC5B-1B267173B633}" type="presParOf" srcId="{66116E47-3AE3-4C76-927F-B9FC3CFD7F3B}" destId="{A0574299-404B-46AF-94DD-DEEB6A118255}" srcOrd="4" destOrd="0" presId="urn:microsoft.com/office/officeart/2005/8/layout/vList4"/>
    <dgm:cxn modelId="{7CCBB5AB-8999-4743-A746-CA09474F6A5D}" type="presParOf" srcId="{A0574299-404B-46AF-94DD-DEEB6A118255}" destId="{B5669AC7-3CF5-45BF-8A5D-7C4AB86D0E9E}" srcOrd="0" destOrd="0" presId="urn:microsoft.com/office/officeart/2005/8/layout/vList4"/>
    <dgm:cxn modelId="{5311F8B6-8B19-48D0-A492-7A905E1E6C23}" type="presParOf" srcId="{A0574299-404B-46AF-94DD-DEEB6A118255}" destId="{A0C2FE8C-6455-4F81-866C-319355A07495}" srcOrd="1" destOrd="0" presId="urn:microsoft.com/office/officeart/2005/8/layout/vList4"/>
    <dgm:cxn modelId="{435AF896-CF2C-4A00-90AD-38B2090D215C}" type="presParOf" srcId="{A0574299-404B-46AF-94DD-DEEB6A118255}" destId="{6F0DC1CF-1C5B-4B0A-8CA0-C202785659B1}" srcOrd="2" destOrd="0" presId="urn:microsoft.com/office/officeart/2005/8/layout/vList4"/>
    <dgm:cxn modelId="{C50B3144-B901-4BED-A26A-00BC45DD43AC}" type="presParOf" srcId="{66116E47-3AE3-4C76-927F-B9FC3CFD7F3B}" destId="{7C5741B0-F7E1-49C6-BF24-6586788C06FF}" srcOrd="5" destOrd="0" presId="urn:microsoft.com/office/officeart/2005/8/layout/vList4"/>
    <dgm:cxn modelId="{CD792ACC-C6FA-4204-953E-4D2AF8F159E5}" type="presParOf" srcId="{66116E47-3AE3-4C76-927F-B9FC3CFD7F3B}" destId="{7A9066E2-BA12-4633-82F7-6F715165EB51}" srcOrd="6" destOrd="0" presId="urn:microsoft.com/office/officeart/2005/8/layout/vList4"/>
    <dgm:cxn modelId="{0435DAE5-92DF-416E-B522-811D1D787971}" type="presParOf" srcId="{7A9066E2-BA12-4633-82F7-6F715165EB51}" destId="{0C2080B9-9B19-43FC-9995-1A4CC490C8B6}" srcOrd="0" destOrd="0" presId="urn:microsoft.com/office/officeart/2005/8/layout/vList4"/>
    <dgm:cxn modelId="{D55B2DA4-9B7D-47DD-8F1D-558917C0B8D3}" type="presParOf" srcId="{7A9066E2-BA12-4633-82F7-6F715165EB51}" destId="{E1D014E9-93A0-4842-87C1-2BA7351B3FE3}" srcOrd="1" destOrd="0" presId="urn:microsoft.com/office/officeart/2005/8/layout/vList4"/>
    <dgm:cxn modelId="{EE7ED5B5-D52C-4D8F-84AE-77B6117233A3}" type="presParOf" srcId="{7A9066E2-BA12-4633-82F7-6F715165EB51}" destId="{BF020ED9-2FFB-44B0-B364-9014F32D2CB5}" srcOrd="2" destOrd="0" presId="urn:microsoft.com/office/officeart/2005/8/layout/vList4"/>
    <dgm:cxn modelId="{5C68B0F0-BAD2-467B-B9BA-EE0DC911E04A}" type="presParOf" srcId="{66116E47-3AE3-4C76-927F-B9FC3CFD7F3B}" destId="{3249CAA7-868B-43FC-9CB9-A2C4BFF73B18}" srcOrd="7" destOrd="0" presId="urn:microsoft.com/office/officeart/2005/8/layout/vList4"/>
    <dgm:cxn modelId="{4F3D3B00-70B1-4C92-A10B-04AEF4DAD6F7}" type="presParOf" srcId="{66116E47-3AE3-4C76-927F-B9FC3CFD7F3B}" destId="{08887D2B-BF3D-4254-A703-23FDEEC6E3E5}" srcOrd="8" destOrd="0" presId="urn:microsoft.com/office/officeart/2005/8/layout/vList4"/>
    <dgm:cxn modelId="{44CFDA46-8ACD-4330-B5D0-AF1D21856784}" type="presParOf" srcId="{08887D2B-BF3D-4254-A703-23FDEEC6E3E5}" destId="{124EADFF-D7D4-4AA0-B9C9-8D9BC6B2502B}" srcOrd="0" destOrd="0" presId="urn:microsoft.com/office/officeart/2005/8/layout/vList4"/>
    <dgm:cxn modelId="{123AD2C7-3CEE-482D-9824-6A990B834001}" type="presParOf" srcId="{08887D2B-BF3D-4254-A703-23FDEEC6E3E5}" destId="{2FC59205-F911-476D-ADD5-8F0724C4335F}" srcOrd="1" destOrd="0" presId="urn:microsoft.com/office/officeart/2005/8/layout/vList4"/>
    <dgm:cxn modelId="{37B564AC-7CA0-483E-89D1-B97FAB590AD9}" type="presParOf" srcId="{08887D2B-BF3D-4254-A703-23FDEEC6E3E5}" destId="{7C9B0EC0-A70F-46D5-833C-93885C4A5BC5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2E374-5B1D-4C89-9B1E-59ADC1B3C25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47E4D-6286-4974-B21A-FF60A2DECA7D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новых требований к индивидуальным критериям для оценки труда медицинских работников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F751CB-1FB4-4194-85C3-AD49FBC29820}" type="parTrans" cxnId="{D0AD1F7C-4F02-4D2C-9051-288635486261}">
      <dgm:prSet/>
      <dgm:spPr/>
      <dgm:t>
        <a:bodyPr/>
        <a:lstStyle/>
        <a:p>
          <a:endParaRPr lang="ru-RU"/>
        </a:p>
      </dgm:t>
    </dgm:pt>
    <dgm:pt modelId="{F44CEC10-212B-4083-990B-404EA50D3D46}" type="sibTrans" cxnId="{D0AD1F7C-4F02-4D2C-9051-288635486261}">
      <dgm:prSet/>
      <dgm:spPr/>
      <dgm:t>
        <a:bodyPr/>
        <a:lstStyle/>
        <a:p>
          <a:endParaRPr lang="ru-RU"/>
        </a:p>
      </dgm:t>
    </dgm:pt>
    <dgm:pt modelId="{B88139DA-595D-49B2-B76F-1CABC1A2D1EE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механизма стимулирования качества и количества оказания медицинских услуг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398DA5-D5A9-4A09-A5C1-D7EC2C1F5CDF}" type="parTrans" cxnId="{EE20B7BF-1A02-47FC-ACAB-A3CB81DC700A}">
      <dgm:prSet/>
      <dgm:spPr/>
      <dgm:t>
        <a:bodyPr/>
        <a:lstStyle/>
        <a:p>
          <a:endParaRPr lang="ru-RU"/>
        </a:p>
      </dgm:t>
    </dgm:pt>
    <dgm:pt modelId="{C313B51A-2412-43D7-960E-89ADAEAF887D}" type="sibTrans" cxnId="{EE20B7BF-1A02-47FC-ACAB-A3CB81DC700A}">
      <dgm:prSet/>
      <dgm:spPr/>
      <dgm:t>
        <a:bodyPr/>
        <a:lstStyle/>
        <a:p>
          <a:endParaRPr lang="ru-RU"/>
        </a:p>
      </dgm:t>
    </dgm:pt>
    <dgm:pt modelId="{0557A112-FDAD-4BB3-90F9-CBEDBDCC02CF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Принципиальное изменение подхода к оценке эффективности деятельности медицинских работников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712EB0-F59A-469F-8634-DAF3AF390FB7}" type="sibTrans" cxnId="{B8ECD177-3297-48BE-BF79-B8B9038B7D34}">
      <dgm:prSet/>
      <dgm:spPr/>
      <dgm:t>
        <a:bodyPr/>
        <a:lstStyle/>
        <a:p>
          <a:endParaRPr lang="ru-RU"/>
        </a:p>
      </dgm:t>
    </dgm:pt>
    <dgm:pt modelId="{822A2500-DE81-4E3B-80AC-1217E74B4B62}" type="parTrans" cxnId="{B8ECD177-3297-48BE-BF79-B8B9038B7D34}">
      <dgm:prSet/>
      <dgm:spPr/>
      <dgm:t>
        <a:bodyPr/>
        <a:lstStyle/>
        <a:p>
          <a:endParaRPr lang="ru-RU"/>
        </a:p>
      </dgm:t>
    </dgm:pt>
    <dgm:pt modelId="{07765E83-03DD-4185-9B1B-1E526C6BFB97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Сохранение математической модели определения стимулирующих выплат, обеспечивающей публичность вклада каждого сотрудника в достижении поставленных  целей и принцип понятности, «прозрачности» и объективности для всех участников процесса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40310F-7861-4599-A0F0-3A893396E28B}" type="parTrans" cxnId="{9C5A1777-9E92-4F79-A811-0C05D1A97D40}">
      <dgm:prSet/>
      <dgm:spPr/>
      <dgm:t>
        <a:bodyPr/>
        <a:lstStyle/>
        <a:p>
          <a:endParaRPr lang="ru-RU"/>
        </a:p>
      </dgm:t>
    </dgm:pt>
    <dgm:pt modelId="{CEE0E01C-009F-4A3F-B327-345F8B43D373}" type="sibTrans" cxnId="{9C5A1777-9E92-4F79-A811-0C05D1A97D40}">
      <dgm:prSet/>
      <dgm:spPr/>
      <dgm:t>
        <a:bodyPr/>
        <a:lstStyle/>
        <a:p>
          <a:endParaRPr lang="ru-RU"/>
        </a:p>
      </dgm:t>
    </dgm:pt>
    <dgm:pt modelId="{66116E47-3AE3-4C76-927F-B9FC3CFD7F3B}" type="pres">
      <dgm:prSet presAssocID="{D7A2E374-5B1D-4C89-9B1E-59ADC1B3C2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58342-992A-421E-9625-46304D009FE3}" type="pres">
      <dgm:prSet presAssocID="{29047E4D-6286-4974-B21A-FF60A2DECA7D}" presName="comp" presStyleCnt="0"/>
      <dgm:spPr/>
      <dgm:t>
        <a:bodyPr/>
        <a:lstStyle/>
        <a:p>
          <a:endParaRPr lang="ru-RU"/>
        </a:p>
      </dgm:t>
    </dgm:pt>
    <dgm:pt modelId="{C6BC03BD-8087-4C2D-9106-FA8DF903D20B}" type="pres">
      <dgm:prSet presAssocID="{29047E4D-6286-4974-B21A-FF60A2DECA7D}" presName="box" presStyleLbl="node1" presStyleIdx="0" presStyleCnt="4"/>
      <dgm:spPr/>
      <dgm:t>
        <a:bodyPr/>
        <a:lstStyle/>
        <a:p>
          <a:endParaRPr lang="ru-RU"/>
        </a:p>
      </dgm:t>
    </dgm:pt>
    <dgm:pt modelId="{CD95544C-5D1B-42B1-BEBC-8A517343A202}" type="pres">
      <dgm:prSet presAssocID="{29047E4D-6286-4974-B21A-FF60A2DECA7D}" presName="img" presStyleLbl="fgImgPlace1" presStyleIdx="0" presStyleCnt="4" custScaleX="591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462E3B-DDD1-451C-AAB2-1C6F576AAEC6}" type="pres">
      <dgm:prSet presAssocID="{29047E4D-6286-4974-B21A-FF60A2DECA7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2A5FD-ED59-40F1-8A9E-AA86776124DC}" type="pres">
      <dgm:prSet presAssocID="{F44CEC10-212B-4083-990B-404EA50D3D46}" presName="spacer" presStyleCnt="0"/>
      <dgm:spPr/>
      <dgm:t>
        <a:bodyPr/>
        <a:lstStyle/>
        <a:p>
          <a:endParaRPr lang="ru-RU"/>
        </a:p>
      </dgm:t>
    </dgm:pt>
    <dgm:pt modelId="{A91F6478-98DE-4313-AEBB-318901834ABE}" type="pres">
      <dgm:prSet presAssocID="{0557A112-FDAD-4BB3-90F9-CBEDBDCC02CF}" presName="comp" presStyleCnt="0"/>
      <dgm:spPr/>
      <dgm:t>
        <a:bodyPr/>
        <a:lstStyle/>
        <a:p>
          <a:endParaRPr lang="ru-RU"/>
        </a:p>
      </dgm:t>
    </dgm:pt>
    <dgm:pt modelId="{D4F41334-266C-431D-98D0-F6E8F45A4462}" type="pres">
      <dgm:prSet presAssocID="{0557A112-FDAD-4BB3-90F9-CBEDBDCC02CF}" presName="box" presStyleLbl="node1" presStyleIdx="1" presStyleCnt="4"/>
      <dgm:spPr/>
      <dgm:t>
        <a:bodyPr/>
        <a:lstStyle/>
        <a:p>
          <a:endParaRPr lang="ru-RU"/>
        </a:p>
      </dgm:t>
    </dgm:pt>
    <dgm:pt modelId="{F9E2906D-08C6-454F-8593-23DACA8EC978}" type="pres">
      <dgm:prSet presAssocID="{0557A112-FDAD-4BB3-90F9-CBEDBDCC02CF}" presName="img" presStyleLbl="fgImgPlace1" presStyleIdx="1" presStyleCnt="4" custScaleX="591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B83458-6490-4C91-992D-5D5F724A7793}" type="pres">
      <dgm:prSet presAssocID="{0557A112-FDAD-4BB3-90F9-CBEDBDCC02C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8477C-64C1-402D-AB44-6EB35D1D40E9}" type="pres">
      <dgm:prSet presAssocID="{C9712EB0-F59A-469F-8634-DAF3AF390FB7}" presName="spacer" presStyleCnt="0"/>
      <dgm:spPr/>
      <dgm:t>
        <a:bodyPr/>
        <a:lstStyle/>
        <a:p>
          <a:endParaRPr lang="ru-RU"/>
        </a:p>
      </dgm:t>
    </dgm:pt>
    <dgm:pt modelId="{A0574299-404B-46AF-94DD-DEEB6A118255}" type="pres">
      <dgm:prSet presAssocID="{B88139DA-595D-49B2-B76F-1CABC1A2D1EE}" presName="comp" presStyleCnt="0"/>
      <dgm:spPr/>
      <dgm:t>
        <a:bodyPr/>
        <a:lstStyle/>
        <a:p>
          <a:endParaRPr lang="ru-RU"/>
        </a:p>
      </dgm:t>
    </dgm:pt>
    <dgm:pt modelId="{B5669AC7-3CF5-45BF-8A5D-7C4AB86D0E9E}" type="pres">
      <dgm:prSet presAssocID="{B88139DA-595D-49B2-B76F-1CABC1A2D1EE}" presName="box" presStyleLbl="node1" presStyleIdx="2" presStyleCnt="4"/>
      <dgm:spPr/>
      <dgm:t>
        <a:bodyPr/>
        <a:lstStyle/>
        <a:p>
          <a:endParaRPr lang="ru-RU"/>
        </a:p>
      </dgm:t>
    </dgm:pt>
    <dgm:pt modelId="{A0C2FE8C-6455-4F81-866C-319355A07495}" type="pres">
      <dgm:prSet presAssocID="{B88139DA-595D-49B2-B76F-1CABC1A2D1EE}" presName="img" presStyleLbl="fgImgPlace1" presStyleIdx="2" presStyleCnt="4" custScaleX="591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0DC1CF-1C5B-4B0A-8CA0-C202785659B1}" type="pres">
      <dgm:prSet presAssocID="{B88139DA-595D-49B2-B76F-1CABC1A2D1E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741B0-F7E1-49C6-BF24-6586788C06FF}" type="pres">
      <dgm:prSet presAssocID="{C313B51A-2412-43D7-960E-89ADAEAF887D}" presName="spacer" presStyleCnt="0"/>
      <dgm:spPr/>
      <dgm:t>
        <a:bodyPr/>
        <a:lstStyle/>
        <a:p>
          <a:endParaRPr lang="ru-RU"/>
        </a:p>
      </dgm:t>
    </dgm:pt>
    <dgm:pt modelId="{238F31C4-8085-4910-A35C-9759B8EF5259}" type="pres">
      <dgm:prSet presAssocID="{07765E83-03DD-4185-9B1B-1E526C6BFB97}" presName="comp" presStyleCnt="0"/>
      <dgm:spPr/>
    </dgm:pt>
    <dgm:pt modelId="{2C13CFED-1316-4F05-8DDD-D0170D22BEBB}" type="pres">
      <dgm:prSet presAssocID="{07765E83-03DD-4185-9B1B-1E526C6BFB97}" presName="box" presStyleLbl="node1" presStyleIdx="3" presStyleCnt="4" custScaleY="163288"/>
      <dgm:spPr/>
      <dgm:t>
        <a:bodyPr/>
        <a:lstStyle/>
        <a:p>
          <a:endParaRPr lang="ru-RU"/>
        </a:p>
      </dgm:t>
    </dgm:pt>
    <dgm:pt modelId="{EEB3E00D-BE23-496D-AAFD-112DDB8A61AA}" type="pres">
      <dgm:prSet presAssocID="{07765E83-03DD-4185-9B1B-1E526C6BFB97}" presName="img" presStyleLbl="fgImgPlace1" presStyleIdx="3" presStyleCnt="4" custScaleX="59179" custScaleY="1345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780E12-A26C-456A-9591-277ECF7C3402}" type="pres">
      <dgm:prSet presAssocID="{07765E83-03DD-4185-9B1B-1E526C6BFB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F4B57-CA23-4E57-AAE7-C8467679233D}" type="presOf" srcId="{29047E4D-6286-4974-B21A-FF60A2DECA7D}" destId="{C6BC03BD-8087-4C2D-9106-FA8DF903D20B}" srcOrd="0" destOrd="0" presId="urn:microsoft.com/office/officeart/2005/8/layout/vList4"/>
    <dgm:cxn modelId="{D14A292F-BC95-471B-A969-613798781732}" type="presOf" srcId="{D7A2E374-5B1D-4C89-9B1E-59ADC1B3C254}" destId="{66116E47-3AE3-4C76-927F-B9FC3CFD7F3B}" srcOrd="0" destOrd="0" presId="urn:microsoft.com/office/officeart/2005/8/layout/vList4"/>
    <dgm:cxn modelId="{EE20B7BF-1A02-47FC-ACAB-A3CB81DC700A}" srcId="{D7A2E374-5B1D-4C89-9B1E-59ADC1B3C254}" destId="{B88139DA-595D-49B2-B76F-1CABC1A2D1EE}" srcOrd="2" destOrd="0" parTransId="{1F398DA5-D5A9-4A09-A5C1-D7EC2C1F5CDF}" sibTransId="{C313B51A-2412-43D7-960E-89ADAEAF887D}"/>
    <dgm:cxn modelId="{E63CB5A6-15C2-4F55-A96E-D1AD11CFD6E3}" type="presOf" srcId="{0557A112-FDAD-4BB3-90F9-CBEDBDCC02CF}" destId="{D4F41334-266C-431D-98D0-F6E8F45A4462}" srcOrd="0" destOrd="0" presId="urn:microsoft.com/office/officeart/2005/8/layout/vList4"/>
    <dgm:cxn modelId="{B8ECD177-3297-48BE-BF79-B8B9038B7D34}" srcId="{D7A2E374-5B1D-4C89-9B1E-59ADC1B3C254}" destId="{0557A112-FDAD-4BB3-90F9-CBEDBDCC02CF}" srcOrd="1" destOrd="0" parTransId="{822A2500-DE81-4E3B-80AC-1217E74B4B62}" sibTransId="{C9712EB0-F59A-469F-8634-DAF3AF390FB7}"/>
    <dgm:cxn modelId="{F04A5162-C5A6-44BB-B1DA-B07E3C7865D3}" type="presOf" srcId="{B88139DA-595D-49B2-B76F-1CABC1A2D1EE}" destId="{6F0DC1CF-1C5B-4B0A-8CA0-C202785659B1}" srcOrd="1" destOrd="0" presId="urn:microsoft.com/office/officeart/2005/8/layout/vList4"/>
    <dgm:cxn modelId="{E55CCF08-806E-4C98-82EE-29319EEBAD7B}" type="presOf" srcId="{0557A112-FDAD-4BB3-90F9-CBEDBDCC02CF}" destId="{D3B83458-6490-4C91-992D-5D5F724A7793}" srcOrd="1" destOrd="0" presId="urn:microsoft.com/office/officeart/2005/8/layout/vList4"/>
    <dgm:cxn modelId="{05C8BE0F-EB68-4A68-B8A2-ED6332E22782}" type="presOf" srcId="{B88139DA-595D-49B2-B76F-1CABC1A2D1EE}" destId="{B5669AC7-3CF5-45BF-8A5D-7C4AB86D0E9E}" srcOrd="0" destOrd="0" presId="urn:microsoft.com/office/officeart/2005/8/layout/vList4"/>
    <dgm:cxn modelId="{594FDB74-E25B-446E-A9E6-8BC9A9DAC5CB}" type="presOf" srcId="{07765E83-03DD-4185-9B1B-1E526C6BFB97}" destId="{2C13CFED-1316-4F05-8DDD-D0170D22BEBB}" srcOrd="0" destOrd="0" presId="urn:microsoft.com/office/officeart/2005/8/layout/vList4"/>
    <dgm:cxn modelId="{D0AD1F7C-4F02-4D2C-9051-288635486261}" srcId="{D7A2E374-5B1D-4C89-9B1E-59ADC1B3C254}" destId="{29047E4D-6286-4974-B21A-FF60A2DECA7D}" srcOrd="0" destOrd="0" parTransId="{CAF751CB-1FB4-4194-85C3-AD49FBC29820}" sibTransId="{F44CEC10-212B-4083-990B-404EA50D3D46}"/>
    <dgm:cxn modelId="{D2BAB315-B282-45BE-98BD-1AE3416D7E7B}" type="presOf" srcId="{07765E83-03DD-4185-9B1B-1E526C6BFB97}" destId="{AB780E12-A26C-456A-9591-277ECF7C3402}" srcOrd="1" destOrd="0" presId="urn:microsoft.com/office/officeart/2005/8/layout/vList4"/>
    <dgm:cxn modelId="{5279C91B-F70D-4CA1-9579-54F188F94A6A}" type="presOf" srcId="{29047E4D-6286-4974-B21A-FF60A2DECA7D}" destId="{55462E3B-DDD1-451C-AAB2-1C6F576AAEC6}" srcOrd="1" destOrd="0" presId="urn:microsoft.com/office/officeart/2005/8/layout/vList4"/>
    <dgm:cxn modelId="{9C5A1777-9E92-4F79-A811-0C05D1A97D40}" srcId="{D7A2E374-5B1D-4C89-9B1E-59ADC1B3C254}" destId="{07765E83-03DD-4185-9B1B-1E526C6BFB97}" srcOrd="3" destOrd="0" parTransId="{FB40310F-7861-4599-A0F0-3A893396E28B}" sibTransId="{CEE0E01C-009F-4A3F-B327-345F8B43D373}"/>
    <dgm:cxn modelId="{797701D5-BE0D-40E1-B324-F85D4B257D8B}" type="presParOf" srcId="{66116E47-3AE3-4C76-927F-B9FC3CFD7F3B}" destId="{8C058342-992A-421E-9625-46304D009FE3}" srcOrd="0" destOrd="0" presId="urn:microsoft.com/office/officeart/2005/8/layout/vList4"/>
    <dgm:cxn modelId="{62C60F33-4E5D-43CA-9FE6-AA7E5540B5FA}" type="presParOf" srcId="{8C058342-992A-421E-9625-46304D009FE3}" destId="{C6BC03BD-8087-4C2D-9106-FA8DF903D20B}" srcOrd="0" destOrd="0" presId="urn:microsoft.com/office/officeart/2005/8/layout/vList4"/>
    <dgm:cxn modelId="{FB6922D7-E8B1-4D06-B314-1B2E48E38091}" type="presParOf" srcId="{8C058342-992A-421E-9625-46304D009FE3}" destId="{CD95544C-5D1B-42B1-BEBC-8A517343A202}" srcOrd="1" destOrd="0" presId="urn:microsoft.com/office/officeart/2005/8/layout/vList4"/>
    <dgm:cxn modelId="{57CD321B-E6A1-4DFD-A198-E35388FAE97A}" type="presParOf" srcId="{8C058342-992A-421E-9625-46304D009FE3}" destId="{55462E3B-DDD1-451C-AAB2-1C6F576AAEC6}" srcOrd="2" destOrd="0" presId="urn:microsoft.com/office/officeart/2005/8/layout/vList4"/>
    <dgm:cxn modelId="{47BAECBB-C95C-482F-A0AC-67C3274C2C6D}" type="presParOf" srcId="{66116E47-3AE3-4C76-927F-B9FC3CFD7F3B}" destId="{AB02A5FD-ED59-40F1-8A9E-AA86776124DC}" srcOrd="1" destOrd="0" presId="urn:microsoft.com/office/officeart/2005/8/layout/vList4"/>
    <dgm:cxn modelId="{E5E039BE-B504-4CD8-975A-B7767C3271BE}" type="presParOf" srcId="{66116E47-3AE3-4C76-927F-B9FC3CFD7F3B}" destId="{A91F6478-98DE-4313-AEBB-318901834ABE}" srcOrd="2" destOrd="0" presId="urn:microsoft.com/office/officeart/2005/8/layout/vList4"/>
    <dgm:cxn modelId="{322D3F9F-1D88-441B-9A23-B232E275FC20}" type="presParOf" srcId="{A91F6478-98DE-4313-AEBB-318901834ABE}" destId="{D4F41334-266C-431D-98D0-F6E8F45A4462}" srcOrd="0" destOrd="0" presId="urn:microsoft.com/office/officeart/2005/8/layout/vList4"/>
    <dgm:cxn modelId="{D4020470-3A20-4698-AA73-C85ECC841603}" type="presParOf" srcId="{A91F6478-98DE-4313-AEBB-318901834ABE}" destId="{F9E2906D-08C6-454F-8593-23DACA8EC978}" srcOrd="1" destOrd="0" presId="urn:microsoft.com/office/officeart/2005/8/layout/vList4"/>
    <dgm:cxn modelId="{8EBC7373-77D9-4E8F-8D8D-FE9ECF3F096D}" type="presParOf" srcId="{A91F6478-98DE-4313-AEBB-318901834ABE}" destId="{D3B83458-6490-4C91-992D-5D5F724A7793}" srcOrd="2" destOrd="0" presId="urn:microsoft.com/office/officeart/2005/8/layout/vList4"/>
    <dgm:cxn modelId="{8FCEF324-D690-45F0-A01A-CD7A6F7EC3E3}" type="presParOf" srcId="{66116E47-3AE3-4C76-927F-B9FC3CFD7F3B}" destId="{4C98477C-64C1-402D-AB44-6EB35D1D40E9}" srcOrd="3" destOrd="0" presId="urn:microsoft.com/office/officeart/2005/8/layout/vList4"/>
    <dgm:cxn modelId="{BB368DD6-B365-4B6C-8F83-D2775EF3E032}" type="presParOf" srcId="{66116E47-3AE3-4C76-927F-B9FC3CFD7F3B}" destId="{A0574299-404B-46AF-94DD-DEEB6A118255}" srcOrd="4" destOrd="0" presId="urn:microsoft.com/office/officeart/2005/8/layout/vList4"/>
    <dgm:cxn modelId="{9564FF07-C716-4D2B-9129-220211EE12C6}" type="presParOf" srcId="{A0574299-404B-46AF-94DD-DEEB6A118255}" destId="{B5669AC7-3CF5-45BF-8A5D-7C4AB86D0E9E}" srcOrd="0" destOrd="0" presId="urn:microsoft.com/office/officeart/2005/8/layout/vList4"/>
    <dgm:cxn modelId="{336E0F01-FF66-46B1-82CB-E96512F98E13}" type="presParOf" srcId="{A0574299-404B-46AF-94DD-DEEB6A118255}" destId="{A0C2FE8C-6455-4F81-866C-319355A07495}" srcOrd="1" destOrd="0" presId="urn:microsoft.com/office/officeart/2005/8/layout/vList4"/>
    <dgm:cxn modelId="{EC8E9299-F0E4-4EE3-88EC-64D88B41032C}" type="presParOf" srcId="{A0574299-404B-46AF-94DD-DEEB6A118255}" destId="{6F0DC1CF-1C5B-4B0A-8CA0-C202785659B1}" srcOrd="2" destOrd="0" presId="urn:microsoft.com/office/officeart/2005/8/layout/vList4"/>
    <dgm:cxn modelId="{24C40CB0-78C7-4431-AED3-9DA33D49D52A}" type="presParOf" srcId="{66116E47-3AE3-4C76-927F-B9FC3CFD7F3B}" destId="{7C5741B0-F7E1-49C6-BF24-6586788C06FF}" srcOrd="5" destOrd="0" presId="urn:microsoft.com/office/officeart/2005/8/layout/vList4"/>
    <dgm:cxn modelId="{B6AD7A49-7F1E-4D71-9BDD-FD0C28439259}" type="presParOf" srcId="{66116E47-3AE3-4C76-927F-B9FC3CFD7F3B}" destId="{238F31C4-8085-4910-A35C-9759B8EF5259}" srcOrd="6" destOrd="0" presId="urn:microsoft.com/office/officeart/2005/8/layout/vList4"/>
    <dgm:cxn modelId="{CEBB79DE-2BA6-4AC9-A825-AF4CD06D175C}" type="presParOf" srcId="{238F31C4-8085-4910-A35C-9759B8EF5259}" destId="{2C13CFED-1316-4F05-8DDD-D0170D22BEBB}" srcOrd="0" destOrd="0" presId="urn:microsoft.com/office/officeart/2005/8/layout/vList4"/>
    <dgm:cxn modelId="{ACB5D6E9-9A60-42A7-A0BB-5AB7DBE249E2}" type="presParOf" srcId="{238F31C4-8085-4910-A35C-9759B8EF5259}" destId="{EEB3E00D-BE23-496D-AAFD-112DDB8A61AA}" srcOrd="1" destOrd="0" presId="urn:microsoft.com/office/officeart/2005/8/layout/vList4"/>
    <dgm:cxn modelId="{66F0585B-30AD-415B-82C3-D0527760A270}" type="presParOf" srcId="{238F31C4-8085-4910-A35C-9759B8EF5259}" destId="{AB780E12-A26C-456A-9591-277ECF7C34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C03BD-8087-4C2D-9106-FA8DF903D20B}">
      <dsp:nvSpPr>
        <dsp:cNvPr id="0" name=""/>
        <dsp:cNvSpPr/>
      </dsp:nvSpPr>
      <dsp:spPr>
        <a:xfrm>
          <a:off x="0" y="0"/>
          <a:ext cx="10515600" cy="83604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7894638" algn="l"/>
            </a:tabLs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Разработка критериев индивидуальной оценки труда медицинских работников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86724" y="0"/>
        <a:ext cx="8328875" cy="836041"/>
      </dsp:txXfrm>
    </dsp:sp>
    <dsp:sp modelId="{CD95544C-5D1B-42B1-BEBC-8A517343A202}">
      <dsp:nvSpPr>
        <dsp:cNvPr id="0" name=""/>
        <dsp:cNvSpPr/>
      </dsp:nvSpPr>
      <dsp:spPr>
        <a:xfrm>
          <a:off x="366021" y="83604"/>
          <a:ext cx="1152278" cy="66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1334-266C-431D-98D0-F6E8F45A4462}">
      <dsp:nvSpPr>
        <dsp:cNvPr id="0" name=""/>
        <dsp:cNvSpPr/>
      </dsp:nvSpPr>
      <dsp:spPr>
        <a:xfrm>
          <a:off x="0" y="919646"/>
          <a:ext cx="10515600" cy="83604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7894638" algn="l"/>
            </a:tabLs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Порядок определения оценки эффективности трудовой деятельности медицинских работников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86724" y="919646"/>
        <a:ext cx="8328875" cy="836041"/>
      </dsp:txXfrm>
    </dsp:sp>
    <dsp:sp modelId="{F9E2906D-08C6-454F-8593-23DACA8EC978}">
      <dsp:nvSpPr>
        <dsp:cNvPr id="0" name=""/>
        <dsp:cNvSpPr/>
      </dsp:nvSpPr>
      <dsp:spPr>
        <a:xfrm>
          <a:off x="366021" y="1003250"/>
          <a:ext cx="1152278" cy="66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69AC7-3CF5-45BF-8A5D-7C4AB86D0E9E}">
      <dsp:nvSpPr>
        <dsp:cNvPr id="0" name=""/>
        <dsp:cNvSpPr/>
      </dsp:nvSpPr>
      <dsp:spPr>
        <a:xfrm>
          <a:off x="0" y="1839292"/>
          <a:ext cx="10515600" cy="83604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7894638" algn="l"/>
            </a:tabLs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Построение зависимости влияния результата деятельности работника на доходы медицинской организации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86724" y="1839292"/>
        <a:ext cx="8328875" cy="836041"/>
      </dsp:txXfrm>
    </dsp:sp>
    <dsp:sp modelId="{A0C2FE8C-6455-4F81-866C-319355A07495}">
      <dsp:nvSpPr>
        <dsp:cNvPr id="0" name=""/>
        <dsp:cNvSpPr/>
      </dsp:nvSpPr>
      <dsp:spPr>
        <a:xfrm>
          <a:off x="366021" y="1922896"/>
          <a:ext cx="1152278" cy="66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080B9-9B19-43FC-9995-1A4CC490C8B6}">
      <dsp:nvSpPr>
        <dsp:cNvPr id="0" name=""/>
        <dsp:cNvSpPr/>
      </dsp:nvSpPr>
      <dsp:spPr>
        <a:xfrm>
          <a:off x="0" y="2758938"/>
          <a:ext cx="10515600" cy="891513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7894638" algn="l"/>
            </a:tabLs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Разработка математической модели зависимости индивидуальной оценки трудовой деятельности работников и суммы стимулирующих выплат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86724" y="2758938"/>
        <a:ext cx="8328875" cy="891513"/>
      </dsp:txXfrm>
    </dsp:sp>
    <dsp:sp modelId="{E1D014E9-93A0-4842-87C1-2BA7351B3FE3}">
      <dsp:nvSpPr>
        <dsp:cNvPr id="0" name=""/>
        <dsp:cNvSpPr/>
      </dsp:nvSpPr>
      <dsp:spPr>
        <a:xfrm>
          <a:off x="366021" y="2870278"/>
          <a:ext cx="1152278" cy="66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EADFF-D7D4-4AA0-B9C9-8D9BC6B2502B}">
      <dsp:nvSpPr>
        <dsp:cNvPr id="0" name=""/>
        <dsp:cNvSpPr/>
      </dsp:nvSpPr>
      <dsp:spPr>
        <a:xfrm>
          <a:off x="0" y="3735958"/>
          <a:ext cx="10515600" cy="83604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Заключение дополнительных соглашений к трудовым договорам со всеми работниками.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86724" y="3735958"/>
        <a:ext cx="8328875" cy="836041"/>
      </dsp:txXfrm>
    </dsp:sp>
    <dsp:sp modelId="{2FC59205-F911-476D-ADD5-8F0724C4335F}">
      <dsp:nvSpPr>
        <dsp:cNvPr id="0" name=""/>
        <dsp:cNvSpPr/>
      </dsp:nvSpPr>
      <dsp:spPr>
        <a:xfrm>
          <a:off x="383004" y="3817660"/>
          <a:ext cx="1151878" cy="66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C03BD-8087-4C2D-9106-FA8DF903D20B}">
      <dsp:nvSpPr>
        <dsp:cNvPr id="0" name=""/>
        <dsp:cNvSpPr/>
      </dsp:nvSpPr>
      <dsp:spPr>
        <a:xfrm>
          <a:off x="0" y="0"/>
          <a:ext cx="10705050" cy="698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новых требований к индивидуальным критериям для оценки труда медицинских работников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0876" y="0"/>
        <a:ext cx="8494174" cy="698666"/>
      </dsp:txXfrm>
    </dsp:sp>
    <dsp:sp modelId="{CD95544C-5D1B-42B1-BEBC-8A517343A202}">
      <dsp:nvSpPr>
        <dsp:cNvPr id="0" name=""/>
        <dsp:cNvSpPr/>
      </dsp:nvSpPr>
      <dsp:spPr>
        <a:xfrm>
          <a:off x="506857" y="69866"/>
          <a:ext cx="1267028" cy="558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1334-266C-431D-98D0-F6E8F45A4462}">
      <dsp:nvSpPr>
        <dsp:cNvPr id="0" name=""/>
        <dsp:cNvSpPr/>
      </dsp:nvSpPr>
      <dsp:spPr>
        <a:xfrm>
          <a:off x="0" y="768532"/>
          <a:ext cx="10705050" cy="698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Принципиальное изменение подхода к оценке эффективности деятельности медицинских работников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0876" y="768532"/>
        <a:ext cx="8494174" cy="698666"/>
      </dsp:txXfrm>
    </dsp:sp>
    <dsp:sp modelId="{F9E2906D-08C6-454F-8593-23DACA8EC978}">
      <dsp:nvSpPr>
        <dsp:cNvPr id="0" name=""/>
        <dsp:cNvSpPr/>
      </dsp:nvSpPr>
      <dsp:spPr>
        <a:xfrm>
          <a:off x="506857" y="838399"/>
          <a:ext cx="1267028" cy="558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69AC7-3CF5-45BF-8A5D-7C4AB86D0E9E}">
      <dsp:nvSpPr>
        <dsp:cNvPr id="0" name=""/>
        <dsp:cNvSpPr/>
      </dsp:nvSpPr>
      <dsp:spPr>
        <a:xfrm>
          <a:off x="0" y="1537065"/>
          <a:ext cx="10705050" cy="698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Внедрение механизма стимулирования качества и количества оказания медицинских услуг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0876" y="1537065"/>
        <a:ext cx="8494174" cy="698666"/>
      </dsp:txXfrm>
    </dsp:sp>
    <dsp:sp modelId="{A0C2FE8C-6455-4F81-866C-319355A07495}">
      <dsp:nvSpPr>
        <dsp:cNvPr id="0" name=""/>
        <dsp:cNvSpPr/>
      </dsp:nvSpPr>
      <dsp:spPr>
        <a:xfrm>
          <a:off x="506857" y="1606931"/>
          <a:ext cx="1267028" cy="558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3CFED-1316-4F05-8DDD-D0170D22BEBB}">
      <dsp:nvSpPr>
        <dsp:cNvPr id="0" name=""/>
        <dsp:cNvSpPr/>
      </dsp:nvSpPr>
      <dsp:spPr>
        <a:xfrm>
          <a:off x="0" y="2305598"/>
          <a:ext cx="10705050" cy="1140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Сохранение математической модели определения стимулирующих выплат, обеспечивающей публичность вклада каждого сотрудника в достижении поставленных  целей и принцип понятности, «прозрачности» и объективности для всех участников процесса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0876" y="2305598"/>
        <a:ext cx="8494174" cy="1140837"/>
      </dsp:txXfrm>
    </dsp:sp>
    <dsp:sp modelId="{EEB3E00D-BE23-496D-AAFD-112DDB8A61AA}">
      <dsp:nvSpPr>
        <dsp:cNvPr id="0" name=""/>
        <dsp:cNvSpPr/>
      </dsp:nvSpPr>
      <dsp:spPr>
        <a:xfrm>
          <a:off x="506857" y="2499922"/>
          <a:ext cx="1267028" cy="7521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B035-F471-4A63-B95C-DB2869A50EC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3528-261A-4210-BCC5-C37E90C07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33C4-444E-4299-BE78-3426A7161BA0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9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57BE-FE7E-4CF6-AE2B-20B651B5DF6C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65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F7CF-6590-47C1-8B35-23B4EB56E795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03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2BD2-81B1-4AC0-8AB4-A971A0FCE700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08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B6D-E45A-436F-9FF7-35B16881E51E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2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423C-9B2F-4BA7-B9FC-FA8FFD5B1AF2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1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519D-5D95-440A-BE4F-936488FCA69B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53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0B0C-D073-466C-9CC8-3F507A7AD1B2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7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FA0-BB41-408C-8426-F9F2D6BDD04D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55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B740-C685-46F3-9DF2-26E0D9680A00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48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D6CD-65C5-4869-9A2D-85A78D7EF50B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62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bg1">
                <a:lumMod val="95000"/>
                <a:alpha val="60000"/>
              </a:schemeClr>
            </a:gs>
            <a:gs pos="83000">
              <a:schemeClr val="bg1">
                <a:lumMod val="95000"/>
                <a:alpha val="50000"/>
              </a:schemeClr>
            </a:gs>
            <a:gs pos="100000">
              <a:schemeClr val="bg1">
                <a:lumMod val="85000"/>
                <a:alpha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E53B-B780-47C2-AE25-C77B98B13C37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C5C0-1611-43B2-882D-B10D36D51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5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:\Внутренняя информация\лого\Радужный уг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22" r="100000">
                        <a14:foregroundMark x1="87855" y1="91388" x2="87855" y2="91388"/>
                        <a14:foregroundMark x1="90820" y1="67829" x2="99756" y2="91388"/>
                        <a14:foregroundMark x1="97279" y1="52527" x2="97035" y2="85053"/>
                        <a14:foregroundMark x1="97400" y1="83132" x2="74777" y2="87544"/>
                        <a14:foregroundMark x1="97157" y1="95231" x2="72746" y2="93950"/>
                        <a14:foregroundMark x1="29407" y1="94591" x2="61413" y2="72883"/>
                        <a14:backgroundMark x1="18197" y1="31459" x2="36799" y2="46762"/>
                        <a14:backgroundMark x1="9870" y1="52527" x2="88221" y2="148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7687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4" y="0"/>
            <a:ext cx="4230805" cy="1549416"/>
          </a:xfrm>
          <a:prstGeom prst="rect">
            <a:avLst/>
          </a:prstGeom>
        </p:spPr>
      </p:pic>
      <p:pic>
        <p:nvPicPr>
          <p:cNvPr id="9" name="Picture 3" descr="\\192.168.2.1\сетевая\Служба маркетинга\Внутренняя информация\элементы фирменного стиля\Новый логотип 85\ИТОГ\85 больница logotype русс.png"/>
          <p:cNvPicPr>
            <a:picLocks noChangeAspect="1" noChangeArrowheads="1"/>
          </p:cNvPicPr>
          <p:nvPr/>
        </p:nvPicPr>
        <p:blipFill>
          <a:blip r:embed="rId5" cstate="print"/>
          <a:srcRect r="14524"/>
          <a:stretch>
            <a:fillRect/>
          </a:stretch>
        </p:blipFill>
        <p:spPr bwMode="auto">
          <a:xfrm>
            <a:off x="9907279" y="92486"/>
            <a:ext cx="2139312" cy="12868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7306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Эффективный контракт – </a:t>
            </a:r>
            <a:br>
              <a:rPr lang="ru-RU" sz="44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lang="ru-RU" sz="44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трансформация в современных условиях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" y="33930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Опыт ФГБУЗ КБ № 85 ФМБА России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55222"/>
            <a:ext cx="3425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000"/>
            <a:r>
              <a:rPr lang="ru-RU" sz="16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Заместитель главного врача </a:t>
            </a:r>
          </a:p>
          <a:p>
            <a:pPr indent="180000"/>
            <a:r>
              <a:rPr lang="ru-RU" sz="16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по экономическим вопросам </a:t>
            </a:r>
          </a:p>
          <a:p>
            <a:pPr indent="180000"/>
            <a:r>
              <a:rPr lang="ru-RU" sz="16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Кандидат экономических наук</a:t>
            </a:r>
          </a:p>
          <a:p>
            <a:pPr indent="180000"/>
            <a:r>
              <a:rPr lang="ru-RU" sz="1600" b="1" dirty="0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Глазкова Т.И.</a:t>
            </a:r>
          </a:p>
        </p:txBody>
      </p:sp>
    </p:spTree>
    <p:extLst>
      <p:ext uri="{BB962C8B-B14F-4D97-AF65-F5344CB8AC3E}">
        <p14:creationId xmlns="" xmlns:p14="http://schemas.microsoft.com/office/powerpoint/2010/main" val="3472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31" y="6157069"/>
            <a:ext cx="2849111" cy="524302"/>
          </a:xfrm>
          <a:prstGeom prst="rect">
            <a:avLst/>
          </a:prstGeom>
          <a:effectLst/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34434" y="947383"/>
            <a:ext cx="11523132" cy="14773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indent="360000" algn="just">
              <a:spcAft>
                <a:spcPts val="600"/>
              </a:spcAft>
              <a:defRPr/>
            </a:pPr>
            <a:r>
              <a:rPr lang="ru-RU" sz="1600" b="1" u="sng" dirty="0" smtClean="0"/>
              <a:t>Эффективный контракт</a:t>
            </a:r>
            <a:r>
              <a:rPr lang="ru-RU" sz="1600" dirty="0" smtClean="0"/>
              <a:t> – это не повышение заработной платы, а привязка зарплаты к результатам труда с целью стимулирования развития медицинских учреждений и </a:t>
            </a:r>
            <a:r>
              <a:rPr lang="ru-RU" sz="1600" dirty="0" smtClean="0"/>
              <a:t>повышения </a:t>
            </a:r>
            <a:r>
              <a:rPr lang="ru-RU" sz="1600" dirty="0" smtClean="0"/>
              <a:t>количества и качества оказания медицинских услуг.</a:t>
            </a:r>
          </a:p>
          <a:p>
            <a:pPr indent="360000" algn="just">
              <a:spcAft>
                <a:spcPts val="600"/>
              </a:spcAft>
              <a:defRPr/>
            </a:pPr>
            <a:r>
              <a:rPr lang="ru-RU" sz="1600" dirty="0" smtClean="0"/>
              <a:t>Новое отношение к функции эффективного контракта требует трансформации существующего механизма оценки и стимулирования деятельности медицинских работников.</a:t>
            </a:r>
          </a:p>
          <a:p>
            <a:pPr indent="360000" algn="just">
              <a:spcAft>
                <a:spcPts val="600"/>
              </a:spcAft>
              <a:defRPr/>
            </a:pPr>
            <a:r>
              <a:rPr lang="ru-RU" sz="1600" dirty="0" smtClean="0"/>
              <a:t>ФГБУЗ КБ № 85 ФМБА России рассматривает следующие условия трансформации:</a:t>
            </a: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0" y="33855"/>
            <a:ext cx="12192000" cy="609398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Новая система оплаты труда – изменение отношения к функциям </a:t>
            </a:r>
            <a:b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эффективного контракта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idx="1"/>
          </p:nvPr>
        </p:nvGraphicFramePr>
        <p:xfrm>
          <a:off x="743475" y="2508307"/>
          <a:ext cx="10705051" cy="344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34434" y="912927"/>
            <a:ext cx="11523132" cy="503214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indent="358775" algn="just" eaLnBrk="0" fontAlgn="base" hangingPunct="0">
              <a:spcAft>
                <a:spcPts val="600"/>
              </a:spcAft>
            </a:pPr>
            <a:r>
              <a:rPr lang="ru-RU" sz="1500" dirty="0" smtClean="0"/>
              <a:t>Изменение отношения к функции эффективного контракта предусматривает следующие изменения критериев индивидуальной оценки трудовой деятельности:</a:t>
            </a:r>
          </a:p>
          <a:p>
            <a:pPr marL="360000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</a:rPr>
              <a:t>1. В качестве критериев индивидуальной оценки должны использоваться формализованные показатели</a:t>
            </a:r>
          </a:p>
          <a:p>
            <a:pPr indent="360000" algn="just" eaLnBrk="0" fontAlgn="base" hangingPunct="0"/>
            <a:r>
              <a:rPr lang="ru-RU" sz="1500" dirty="0" smtClean="0"/>
              <a:t>Это означает применение числовых значений в целях обеспечения их </a:t>
            </a:r>
            <a:r>
              <a:rPr lang="ru-RU" sz="1500" u="sng" dirty="0" smtClean="0"/>
              <a:t>измеримости и сравнимости</a:t>
            </a:r>
            <a:r>
              <a:rPr lang="ru-RU" sz="1500" dirty="0" smtClean="0"/>
              <a:t>: </a:t>
            </a:r>
          </a:p>
          <a:p>
            <a:pPr marL="358775" lvl="1" indent="-358775" algn="just" fontAlgn="base">
              <a:lnSpc>
                <a:spcPct val="110000"/>
              </a:lnSpc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ru-RU" sz="1500" dirty="0" smtClean="0"/>
              <a:t>объемные (количественные) показатели (Например: количество посещений, исследований, количество пролеченных пациентов, оказанных услуг и т.д.);</a:t>
            </a:r>
          </a:p>
          <a:p>
            <a:pPr marL="358775" lvl="1" indent="-358775" algn="just" fontAlgn="base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ru-RU" sz="1500" dirty="0" smtClean="0"/>
              <a:t>показатели качества оказанной медицинской помощи (Например: уровень заболеваемости, смертности; количество (удельный вес) повторных госпитализаций, вызовов скорой помощи; количество случаев внутрибольничной инфекции и т.д.).</a:t>
            </a:r>
          </a:p>
          <a:p>
            <a:pPr marL="360000" lvl="0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008080"/>
                </a:solidFill>
              </a:rPr>
              <a:t>2. Критерии индивидуальной оценки должны опираться на показатели, установленные на объективной основе</a:t>
            </a:r>
            <a:endParaRPr lang="ru-RU" sz="1500" dirty="0" smtClean="0">
              <a:solidFill>
                <a:srgbClr val="008080"/>
              </a:solidFill>
            </a:endParaRPr>
          </a:p>
          <a:p>
            <a:pPr indent="358775" algn="just" eaLnBrk="0" fontAlgn="base" hangingPunct="0">
              <a:spcAft>
                <a:spcPts val="600"/>
              </a:spcAft>
            </a:pPr>
            <a:r>
              <a:rPr lang="ru-RU" sz="1500" u="sng" dirty="0" smtClean="0"/>
              <a:t>Объективность</a:t>
            </a:r>
            <a:r>
              <a:rPr lang="ru-RU" sz="1500" dirty="0" smtClean="0"/>
              <a:t> оценки труда работников – это зависимость выплат стимулирующего характера от объективных фактов, в качестве которых могут выступать </a:t>
            </a:r>
            <a:r>
              <a:rPr lang="ru-RU" sz="1500" u="sng" dirty="0" smtClean="0"/>
              <a:t>официальные отчётные данные</a:t>
            </a:r>
            <a:r>
              <a:rPr lang="ru-RU" sz="1500" dirty="0" smtClean="0"/>
              <a:t> об объеме оказанных услуг (выполненных работ), наличие или отсутствие каких-либо фиксируемых документально событий (Например: нарушение порядков и стандартов оказания медицинской помощи, внутрибольничная инфекция и т.д.). </a:t>
            </a:r>
          </a:p>
          <a:p>
            <a:pPr indent="358775" eaLnBrk="0" fontAlgn="base" hangingPunct="0">
              <a:spcAft>
                <a:spcPts val="600"/>
              </a:spcAft>
            </a:pPr>
            <a:r>
              <a:rPr lang="ru-RU" sz="1500" u="sng" dirty="0" smtClean="0"/>
              <a:t>Объективной</a:t>
            </a:r>
            <a:r>
              <a:rPr lang="ru-RU" sz="1500" dirty="0" smtClean="0"/>
              <a:t> основой является </a:t>
            </a:r>
            <a:r>
              <a:rPr lang="ru-RU" sz="1500" u="sng" dirty="0" smtClean="0"/>
              <a:t>наличие математической зависимости (прямой или обратной)</a:t>
            </a:r>
            <a:r>
              <a:rPr lang="ru-RU" sz="1500" dirty="0" smtClean="0"/>
              <a:t> выплат </a:t>
            </a:r>
            <a:br>
              <a:rPr lang="ru-RU" sz="1500" dirty="0" smtClean="0"/>
            </a:br>
            <a:r>
              <a:rPr lang="ru-RU" sz="1500" dirty="0" smtClean="0"/>
              <a:t>стимулирующего характера от степени достижения установленных (плановых) показателей (Например: количество </a:t>
            </a:r>
            <a:br>
              <a:rPr lang="ru-RU" sz="1500" dirty="0" smtClean="0"/>
            </a:br>
            <a:r>
              <a:rPr lang="ru-RU" sz="1500" dirty="0" smtClean="0"/>
              <a:t>исследований; процент прикрепленных граждан, прошедших диспансеризацию; уровень заболеваемости или </a:t>
            </a:r>
            <a:br>
              <a:rPr lang="ru-RU" sz="1500" dirty="0" smtClean="0"/>
            </a:br>
            <a:r>
              <a:rPr lang="ru-RU" sz="1500" dirty="0" smtClean="0"/>
              <a:t>смертности и т.д.) обеспечивает четкую и понятную связь достигнутых показателей и полагающейся за это </a:t>
            </a:r>
            <a:br>
              <a:rPr lang="ru-RU" sz="1500" dirty="0" smtClean="0"/>
            </a:br>
            <a:r>
              <a:rPr lang="ru-RU" sz="1500" dirty="0" smtClean="0"/>
              <a:t>оплаты труда.</a:t>
            </a:r>
          </a:p>
        </p:txBody>
      </p:sp>
      <p:pic>
        <p:nvPicPr>
          <p:cNvPr id="7" name="Рисунок 6" descr="Анкетировани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7457" y="4464295"/>
            <a:ext cx="1771241" cy="2016200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0" y="131335"/>
            <a:ext cx="12192000" cy="307777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требования к индивидуальным критериям оценки труда медицинских работников</a:t>
            </a:r>
            <a:endParaRPr lang="ru-RU" sz="2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34434" y="1102209"/>
            <a:ext cx="11523132" cy="465358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lvl="0" indent="360000" algn="just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8080"/>
                </a:solidFill>
              </a:rPr>
              <a:t>3. Критерии индивидуальной оценки должны зависеть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b="1" dirty="0" smtClean="0">
                <a:solidFill>
                  <a:srgbClr val="008080"/>
                </a:solidFill>
              </a:rPr>
              <a:t>от финансовых результатов подразделения (учреждения)</a:t>
            </a:r>
            <a:r>
              <a:rPr lang="ru-RU" sz="1600" b="1" dirty="0" smtClean="0"/>
              <a:t>, </a:t>
            </a:r>
            <a:r>
              <a:rPr lang="ru-RU" sz="1600" dirty="0" smtClean="0"/>
              <a:t>что позволяет «жить по средствам» и не скатываться в кредиторскую задолженность (</a:t>
            </a:r>
            <a:r>
              <a:rPr lang="ru-RU" sz="1600" i="1" dirty="0" smtClean="0"/>
              <a:t>Например</a:t>
            </a:r>
            <a:r>
              <a:rPr lang="ru-RU" sz="1600" dirty="0" smtClean="0"/>
              <a:t>: зависимость суммы стимулирующих выплат от выполнения планов доходов подразделений).</a:t>
            </a:r>
          </a:p>
          <a:p>
            <a:pPr lvl="0" indent="360000" algn="just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8080"/>
                </a:solidFill>
              </a:rPr>
              <a:t>4. Критерии индивидуальной оценки должны быть двусторонними</a:t>
            </a:r>
            <a:r>
              <a:rPr lang="ru-RU" sz="1600" dirty="0" smtClean="0"/>
              <a:t>, включающими не только поощрение за позитивные результаты труда, но и наказание за негативные значения показателей (</a:t>
            </a:r>
            <a:r>
              <a:rPr lang="ru-RU" sz="1600" i="1" dirty="0" smtClean="0"/>
              <a:t>Например</a:t>
            </a:r>
            <a:r>
              <a:rPr lang="ru-RU" sz="1600" dirty="0" smtClean="0"/>
              <a:t>: ошибки в оформлении медицинской документации, нарушения в стандартах оказания медицинской помощи, объективные жалобы пациентов и т.д.). </a:t>
            </a:r>
          </a:p>
          <a:p>
            <a:pPr lvl="0" indent="360000" algn="just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8080"/>
                </a:solidFill>
              </a:rPr>
              <a:t>5. Критерии индивидуальной оценки за выполнение работ, прямо предусмотренных должностными инструкциями, </a:t>
            </a:r>
            <a:r>
              <a:rPr lang="ru-RU" sz="1600" b="1" dirty="0" smtClean="0">
                <a:solidFill>
                  <a:srgbClr val="FF0000"/>
                </a:solidFill>
              </a:rPr>
              <a:t>должны быть исключены</a:t>
            </a:r>
            <a:r>
              <a:rPr lang="ru-RU" sz="1600" dirty="0" smtClean="0"/>
              <a:t> (такие как, «за качественное выполнение должностных обязанностей», «за выполнение плана»).</a:t>
            </a:r>
          </a:p>
          <a:p>
            <a:pPr lvl="0" indent="360000" algn="just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8080"/>
                </a:solidFill>
              </a:rPr>
              <a:t>6. Критерии индивидуальной оценки, определяющие показатели деятельности работников, носящие субъективный характер</a:t>
            </a:r>
            <a:r>
              <a:rPr lang="ru-RU" sz="1600" dirty="0" smtClean="0">
                <a:solidFill>
                  <a:srgbClr val="00808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не включаются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в перечень показателей эффективного контракта , т.к. не </a:t>
            </a:r>
            <a:r>
              <a:rPr lang="ru-RU" sz="1600" dirty="0" smtClean="0"/>
              <a:t>подлежат </a:t>
            </a:r>
            <a:r>
              <a:rPr lang="ru-RU" sz="1600" dirty="0" smtClean="0"/>
              <a:t>измерению и объективной оценке. К этим показателям относятся: </a:t>
            </a:r>
          </a:p>
          <a:p>
            <a:pPr marL="358775" lvl="1" indent="-358775" algn="just" fontAlgn="base">
              <a:lnSpc>
                <a:spcPct val="110000"/>
              </a:lnSpc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ru-RU" sz="1600" dirty="0" smtClean="0"/>
              <a:t>добросовестное отношение к труду;</a:t>
            </a:r>
          </a:p>
          <a:p>
            <a:pPr marL="358775" lvl="1" indent="-358775" algn="just" fontAlgn="base">
              <a:lnSpc>
                <a:spcPct val="110000"/>
              </a:lnSpc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ru-RU" sz="1600" dirty="0" smtClean="0"/>
              <a:t>инициативность;</a:t>
            </a:r>
          </a:p>
          <a:p>
            <a:pPr marL="358775" lvl="1" indent="-358775" fontAlgn="base">
              <a:lnSpc>
                <a:spcPct val="110000"/>
              </a:lnSpc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ru-RU" sz="1600" dirty="0" smtClean="0"/>
              <a:t>высокие показатели в труде (в случае, если не указано, </a:t>
            </a:r>
            <a:r>
              <a:rPr lang="ru-RU" sz="1600" dirty="0" smtClean="0"/>
              <a:t>в каких </a:t>
            </a:r>
            <a:r>
              <a:rPr lang="ru-RU" sz="1600" dirty="0" smtClean="0"/>
              <a:t>параметрах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оцениваются </a:t>
            </a:r>
            <a:r>
              <a:rPr lang="ru-RU" sz="1600" dirty="0" smtClean="0"/>
              <a:t>эти </a:t>
            </a:r>
            <a:br>
              <a:rPr lang="ru-RU" sz="1600" dirty="0" smtClean="0"/>
            </a:br>
            <a:r>
              <a:rPr lang="ru-RU" sz="1600" dirty="0" smtClean="0"/>
              <a:t>показатели) </a:t>
            </a:r>
            <a:r>
              <a:rPr lang="ru-RU" sz="1600" dirty="0" smtClean="0"/>
              <a:t>и т.д.</a:t>
            </a: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0" y="131337"/>
            <a:ext cx="12192000" cy="307777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требования к индивидуальным критериям оценки труда медицинских работников</a:t>
            </a:r>
            <a:endParaRPr lang="ru-RU" sz="2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help_desk_service_desk_software_services_catalog_1_1024x10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5638" y="4332213"/>
            <a:ext cx="2299283" cy="2299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34434" y="1042192"/>
            <a:ext cx="11523132" cy="47736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indent="360000" algn="just" eaLnBrk="0" fontAlgn="base" hangingPunct="0">
              <a:lnSpc>
                <a:spcPct val="90000"/>
              </a:lnSpc>
              <a:spcAft>
                <a:spcPts val="600"/>
              </a:spcAft>
            </a:pPr>
            <a:r>
              <a:rPr lang="ru-RU" dirty="0" smtClean="0"/>
              <a:t>С целью проведения чёткой политики, ориентированной на реальные результаты труда, связанные с улучшением качества оказания медицинской помощи и развитием медицинского учреждения</a:t>
            </a:r>
            <a:r>
              <a:rPr lang="ru-RU" smtClean="0"/>
              <a:t>, принято </a:t>
            </a:r>
            <a:r>
              <a:rPr lang="ru-RU" dirty="0" smtClean="0"/>
              <a:t>решение о формировании критериев индивидуальной оценки деятельности работников, направленных на реализацию следующих задач:</a:t>
            </a:r>
          </a:p>
          <a:p>
            <a:pPr marL="358775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заполняемость</a:t>
            </a:r>
            <a:r>
              <a:rPr lang="ru-RU" dirty="0" smtClean="0"/>
              <a:t> стационара;</a:t>
            </a:r>
          </a:p>
          <a:p>
            <a:pPr marL="358775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повышение качества обслуживания пациентов;</a:t>
            </a:r>
          </a:p>
          <a:p>
            <a:pPr marL="358775" indent="-358775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правильность оформления медицинской документации (отсутствие дефектов оформления</a:t>
            </a:r>
            <a:br>
              <a:rPr lang="ru-RU" dirty="0" smtClean="0"/>
            </a:br>
            <a:r>
              <a:rPr lang="ru-RU" dirty="0" smtClean="0"/>
              <a:t>медицинской документации (включая ведение медицинской документации в медицинских </a:t>
            </a:r>
            <a:br>
              <a:rPr lang="ru-RU" dirty="0" smtClean="0"/>
            </a:br>
            <a:r>
              <a:rPr lang="ru-RU" dirty="0" smtClean="0"/>
              <a:t>программах);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выполнение функции врачебной должности (повышение производительности труда);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снижение возврата счетов-реестров за пролеченных пациентов и/или снижения стоимости лечения по результатам контроля и экспертиз в системах ОМС и ДМС;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увеличение доходности на одного пролеченного пациента;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внедрение новых технологий и передовых методик лечения пациентов;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развитие новых эффективных направлений деятельности;</a:t>
            </a:r>
          </a:p>
          <a:p>
            <a:pPr marL="358775" lvl="0" indent="-358775" algn="just" fontAlgn="base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эффективный оборот коечного фонда.</a:t>
            </a: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0" y="0"/>
            <a:ext cx="12192000" cy="609398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Роль эффективного контракта в решении задач развития </a:t>
            </a:r>
            <a:b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медицинского учреждения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5" descr="C:\Users\budnikova_ny\Pictures\Человечки для отчёта\f2fcd94fec2fd4213a0f2ca1d20d736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9037" y="4605556"/>
            <a:ext cx="2118596" cy="1577128"/>
          </a:xfrm>
          <a:prstGeom prst="rect">
            <a:avLst/>
          </a:prstGeom>
          <a:noFill/>
        </p:spPr>
      </p:pic>
      <p:pic>
        <p:nvPicPr>
          <p:cNvPr id="8" name="Рисунок 7" descr="tosseimpress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7478" y="1937858"/>
            <a:ext cx="1805741" cy="192946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0" y="107722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Принципиальные изменения в подходе к  оценке эффективности деятельности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6835" y="1260505"/>
          <a:ext cx="11593586" cy="45373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9451"/>
                <a:gridCol w="2080470"/>
                <a:gridCol w="1818733"/>
                <a:gridCol w="1818733"/>
                <a:gridCol w="1818733"/>
                <a:gridCol w="1818733"/>
                <a:gridCol w="1818733"/>
              </a:tblGrid>
              <a:tr h="219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№ </a:t>
                      </a:r>
                      <a:r>
                        <a:rPr lang="ru-RU" sz="1000" b="1" u="none" strike="noStrike" dirty="0" err="1">
                          <a:latin typeface="+mj-lt"/>
                        </a:rPr>
                        <a:t>п</a:t>
                      </a:r>
                      <a:r>
                        <a:rPr lang="ru-RU" sz="1000" b="1" u="none" strike="noStrike" dirty="0">
                          <a:latin typeface="+mj-lt"/>
                        </a:rPr>
                        <a:t>/</a:t>
                      </a:r>
                      <a:r>
                        <a:rPr lang="ru-RU" sz="1000" b="1" u="none" strike="noStrike" dirty="0" err="1">
                          <a:latin typeface="+mj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Показатель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j-lt"/>
                        </a:rPr>
                        <a:t>Оценка (баллы)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(5)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(4)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(3)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(2)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j-lt"/>
                        </a:rPr>
                        <a:t>(1)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6E8"/>
                    </a:solidFill>
                  </a:tcPr>
                </a:tc>
              </a:tr>
              <a:tr h="409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Выполнение функции врачебной должности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140 (расширение </a:t>
                      </a:r>
                      <a:r>
                        <a:rPr lang="ru-RU" sz="900" u="none" strike="noStrike" dirty="0" smtClean="0"/>
                        <a:t/>
                      </a:r>
                      <a:br>
                        <a:rPr lang="ru-RU" sz="900" u="none" strike="noStrike" dirty="0" smtClean="0"/>
                      </a:br>
                      <a:r>
                        <a:rPr lang="ru-RU" sz="900" u="none" strike="noStrike" dirty="0" smtClean="0"/>
                        <a:t>врачебной </a:t>
                      </a:r>
                      <a:r>
                        <a:rPr lang="ru-RU" sz="900" u="none" strike="noStrike" dirty="0"/>
                        <a:t>должности)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Выполнение медицинских стандартов в обследовании и лечение пациентов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3 - ошибки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грубая (</a:t>
                      </a:r>
                      <a:r>
                        <a:rPr lang="ru-RU" sz="900" u="none" strike="noStrike" dirty="0" err="1"/>
                        <a:t>ые</a:t>
                      </a:r>
                      <a:r>
                        <a:rPr lang="ru-RU" sz="900" u="none" strike="noStrike" dirty="0"/>
                        <a:t>) ошибка (и), повлекшие за собой нанесение вреда здоровью организма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Отсутствие ошибок в оформлении и ведении медицинской документации, включая в МИС "Парус" и других медицинских программах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 </a:t>
                      </a:r>
                      <a:r>
                        <a:rPr lang="ru-RU" sz="900" u="none" strike="noStrike" dirty="0" smtClean="0"/>
                        <a:t>ошибки, </a:t>
                      </a:r>
                      <a:r>
                        <a:rPr lang="ru-RU" sz="900" u="none" strike="noStrike" dirty="0"/>
                        <a:t>не повлекшие штраф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систематические </a:t>
                      </a:r>
                      <a:endParaRPr lang="ru-RU" sz="900" u="none" strike="noStrike" dirty="0" smtClean="0"/>
                    </a:p>
                    <a:p>
                      <a:pPr algn="ctr" fontAlgn="ctr"/>
                      <a:r>
                        <a:rPr lang="ru-RU" sz="900" u="none" strike="noStrike" dirty="0" smtClean="0"/>
                        <a:t>повторяющиеся </a:t>
                      </a:r>
                      <a:r>
                        <a:rPr lang="ru-RU" sz="900" u="none" strike="noStrike" dirty="0"/>
                        <a:t>ошибки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грубая (</a:t>
                      </a:r>
                      <a:r>
                        <a:rPr lang="ru-RU" sz="900" u="none" strike="noStrike" dirty="0" err="1"/>
                        <a:t>ые</a:t>
                      </a:r>
                      <a:r>
                        <a:rPr lang="ru-RU" sz="900" u="none" strike="noStrike" dirty="0"/>
                        <a:t>) ошибка (и), </a:t>
                      </a:r>
                      <a:endParaRPr lang="ru-RU" sz="900" u="none" strike="noStrike" dirty="0" smtClean="0"/>
                    </a:p>
                    <a:p>
                      <a:pPr algn="ctr" fontAlgn="ctr"/>
                      <a:r>
                        <a:rPr lang="ru-RU" sz="900" u="none" strike="noStrike" dirty="0" smtClean="0"/>
                        <a:t>повлекшие </a:t>
                      </a:r>
                      <a:r>
                        <a:rPr lang="ru-RU" sz="900" u="none" strike="noStrike" dirty="0"/>
                        <a:t>за собой </a:t>
                      </a:r>
                      <a:r>
                        <a:rPr lang="ru-RU" sz="900" u="none" strike="noStrike" dirty="0" smtClean="0"/>
                        <a:t/>
                      </a:r>
                      <a:br>
                        <a:rPr lang="ru-RU" sz="900" u="none" strike="noStrike" dirty="0" smtClean="0"/>
                      </a:br>
                      <a:r>
                        <a:rPr lang="ru-RU" sz="900" u="none" strike="noStrike" dirty="0" smtClean="0"/>
                        <a:t>снятие </a:t>
                      </a:r>
                      <a:r>
                        <a:rPr lang="ru-RU" sz="900" u="none" strike="noStrike" dirty="0"/>
                        <a:t>в оплате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/>
                        <a:t>Отсутствие </a:t>
                      </a:r>
                      <a:r>
                        <a:rPr lang="ru-RU" sz="900" u="none" strike="noStrike" dirty="0"/>
                        <a:t>жалоб, соблюдение этики и деонтологии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благодарность на сайте, </a:t>
                      </a:r>
                      <a:r>
                        <a:rPr lang="ru-RU" sz="900" u="none" strike="noStrike" dirty="0" smtClean="0"/>
                        <a:t> </a:t>
                      </a:r>
                      <a:br>
                        <a:rPr lang="ru-RU" sz="900" u="none" strike="noStrike" dirty="0" smtClean="0"/>
                      </a:br>
                      <a:r>
                        <a:rPr lang="ru-RU" sz="900" u="none" strike="noStrike" dirty="0" smtClean="0"/>
                        <a:t>ФМБА</a:t>
                      </a:r>
                      <a:r>
                        <a:rPr lang="ru-RU" sz="900" u="none" strike="noStrike" dirty="0"/>
                        <a:t>, Минздрав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устная благодарность, </a:t>
                      </a:r>
                      <a:r>
                        <a:rPr lang="ru-RU" sz="900" u="none" strike="noStrike" dirty="0" smtClean="0"/>
                        <a:t> </a:t>
                      </a:r>
                      <a:br>
                        <a:rPr lang="ru-RU" sz="900" u="none" strike="noStrike" dirty="0" smtClean="0"/>
                      </a:br>
                      <a:r>
                        <a:rPr lang="ru-RU" sz="900" u="none" strike="noStrike" dirty="0" smtClean="0"/>
                        <a:t>журнал </a:t>
                      </a:r>
                      <a:r>
                        <a:rPr lang="ru-RU" sz="900" u="none" strike="noStrike" dirty="0"/>
                        <a:t>КБ 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без жалоб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устная жалоба, </a:t>
                      </a:r>
                      <a:r>
                        <a:rPr lang="ru-RU" sz="900" u="none" strike="noStrike" dirty="0" smtClean="0"/>
                        <a:t/>
                      </a:r>
                      <a:br>
                        <a:rPr lang="ru-RU" sz="900" u="none" strike="noStrike" dirty="0" smtClean="0"/>
                      </a:br>
                      <a:r>
                        <a:rPr lang="ru-RU" sz="900" u="none" strike="noStrike" dirty="0" smtClean="0"/>
                        <a:t>журнал </a:t>
                      </a:r>
                      <a:r>
                        <a:rPr lang="ru-RU" sz="900" u="none" strike="noStrike" dirty="0"/>
                        <a:t>КБ 85 (обоснованная)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жалобы на сайте, ФМБА, Минздрав (обоснованная)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Соблюдение санитарно-эпидемиологического режима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при проверке сторонними организациями отсутствие замечаний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при проверке КБ 85 отсутствие замечаний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отсутствие нарушений при внутренней проверки руководителем и страшей медсестрой подразделения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выявленные нарушения при внутренней проверки руководителем и </a:t>
                      </a:r>
                      <a:r>
                        <a:rPr lang="ru-RU" sz="900" u="none" strike="noStrike" dirty="0" smtClean="0"/>
                        <a:t>старшей </a:t>
                      </a:r>
                      <a:r>
                        <a:rPr lang="ru-RU" sz="900" u="none" strike="noStrike" dirty="0"/>
                        <a:t>медсестрой подразделения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грубые нарушения при внешней проверки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Направление на госпитализацию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Интенсивная госпитализация (10)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Количество госпитализаций, качество ведения диспансерной группы, интенсивная госпитализация (5)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Стандартная работа (1-3 госпитализации)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Необоснованное затягивание сроков госпитализации, зависящие от врача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Грубые </a:t>
                      </a:r>
                      <a:r>
                        <a:rPr lang="ru-RU" sz="900" u="none" strike="noStrike" dirty="0" smtClean="0"/>
                        <a:t>нарушения </a:t>
                      </a:r>
                      <a:r>
                        <a:rPr lang="ru-RU" sz="900" u="none" strike="noStrike" dirty="0"/>
                        <a:t>(есть абсолютные показания для госпитализации, но не госпитализирован)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Ведение диспансерной группы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70%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50%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Менее 50 %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нет диспансерной группы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17071" y="755009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примере врача-терапевта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0" y="107722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Стимулирование качества и количества оказания медицинских услуг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6392" y="2902592"/>
          <a:ext cx="11519216" cy="2815973"/>
        </p:xfrm>
        <a:graphic>
          <a:graphicData uri="http://schemas.openxmlformats.org/drawingml/2006/table">
            <a:tbl>
              <a:tblPr/>
              <a:tblGrid>
                <a:gridCol w="638695"/>
                <a:gridCol w="5008228"/>
                <a:gridCol w="1957431"/>
                <a:gridCol w="1957431"/>
                <a:gridCol w="1957431"/>
              </a:tblGrid>
              <a:tr h="230939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№ 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критерия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/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ПОКАЗАТЕЛ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(на примере  </a:t>
                      </a:r>
                      <a:r>
                        <a:rPr lang="ru-RU" sz="10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врача-терапевта)</a:t>
                      </a:r>
                      <a:endParaRPr lang="ru-RU" sz="1000" b="0" i="0" u="none" strike="noStrike" baseline="0" dirty="0" smtClean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III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Заведующие отделениями, руководители служб и подразделений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Экспертно-контрольная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группа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Заместители главного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врача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по направлениям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Выполнение функции врачебной должности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Выполнение медицинских стандартов в обследовании и лечение пациентов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5587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Отсутствие ошибок в оформлении и ведении медицинской документации, включая в МИС "Парус" и других медицинских программах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отсутствие жалоб, соблюдение этики и деонтологии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Соблюдение санитарно-эпидемиологического режима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Направление на госпитализацию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2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Ведение диспансерной группы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sng" strike="noStrike" dirty="0">
                        <a:solidFill>
                          <a:srgbClr val="953735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sng" strike="noStrike" dirty="0">
                        <a:solidFill>
                          <a:srgbClr val="953735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sng" strike="noStrike" dirty="0">
                        <a:solidFill>
                          <a:srgbClr val="953735"/>
                        </a:solidFill>
                        <a:latin typeface="Arial Narrow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6000" y="962203"/>
            <a:ext cx="11520000" cy="1477328"/>
          </a:xfrm>
          <a:prstGeom prst="rect">
            <a:avLst/>
          </a:prstGeom>
        </p:spPr>
        <p:txBody>
          <a:bodyPr vert="horz" wrap="square" lIns="0" tIns="45720" rIns="0" bIns="45720" rtlCol="0" anchor="ctr" anchorCtr="0">
            <a:spAutoFit/>
          </a:bodyPr>
          <a:lstStyle/>
          <a:p>
            <a:pPr indent="3600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Эффективный контракт – стимулирование качества</a:t>
            </a:r>
          </a:p>
          <a:p>
            <a:pPr indent="36000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С целью </a:t>
            </a:r>
            <a:r>
              <a:rPr lang="ru-RU" sz="1600" dirty="0" err="1" smtClean="0"/>
              <a:t>избежания</a:t>
            </a:r>
            <a:r>
              <a:rPr lang="ru-RU" sz="1600" dirty="0" smtClean="0"/>
              <a:t> формального подхода к оценке деятельности персонала, а также для организация внутри горизонтального взаимодействия между подразделениями  – планируется введение «</a:t>
            </a:r>
            <a:r>
              <a:rPr lang="ru-RU" sz="1600" dirty="0" smtClean="0"/>
              <a:t>карты </a:t>
            </a:r>
            <a:r>
              <a:rPr lang="ru-RU" sz="1600" dirty="0" smtClean="0"/>
              <a:t>ответственности», как инструмента участия в оценки персонала не только непосредственных </a:t>
            </a:r>
            <a:r>
              <a:rPr lang="ru-RU" sz="1600" dirty="0" smtClean="0"/>
              <a:t>руководителей, </a:t>
            </a:r>
            <a:r>
              <a:rPr lang="ru-RU" sz="1600" dirty="0" smtClean="0"/>
              <a:t>но и других  причастных руководителей, </a:t>
            </a:r>
            <a:r>
              <a:rPr lang="ru-RU" sz="1600" dirty="0" smtClean="0"/>
              <a:t>отвечающих </a:t>
            </a:r>
            <a:r>
              <a:rPr lang="ru-RU" sz="1600" dirty="0" smtClean="0"/>
              <a:t>за вопросы качества, экспертизы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34035" y="2592198"/>
            <a:ext cx="452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ea typeface="Cambria" panose="02040503050406030204" pitchFamily="18" charset="0"/>
              </a:rPr>
              <a:t>Технологическая 3х-уровневая карта контроля качества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0" y="107722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Эффективный контракт – трансформация в современных условиях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6095" y="1584585"/>
            <a:ext cx="3141780" cy="2786079"/>
            <a:chOff x="306095" y="1458750"/>
            <a:chExt cx="3141780" cy="1807908"/>
          </a:xfrm>
        </p:grpSpPr>
        <p:sp>
          <p:nvSpPr>
            <p:cNvPr id="11" name="TextBox 10"/>
            <p:cNvSpPr txBox="1"/>
            <p:nvPr/>
          </p:nvSpPr>
          <p:spPr>
            <a:xfrm>
              <a:off x="1983297" y="1458750"/>
              <a:ext cx="1464578" cy="1807908"/>
            </a:xfrm>
            <a:prstGeom prst="roundRect">
              <a:avLst>
                <a:gd name="adj" fmla="val 9847"/>
              </a:avLst>
            </a:prstGeom>
            <a:solidFill>
              <a:srgbClr val="00C0B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36000" rIns="36000" bIns="36000" rtlCol="0" anchor="t"/>
            <a:lstStyle/>
            <a:p>
              <a:pPr lvl="0" algn="ctr"/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Существующий унифицированный механизм </a:t>
              </a:r>
              <a:endParaRPr lang="en-US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/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оценки деятельности работника</a:t>
              </a:r>
              <a:endParaRPr lang="en-US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/>
              <a:endPara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/>
              <a:r>
                <a:rPr lang="ru-RU" sz="1200" spc="100" dirty="0" err="1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en-US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</a:t>
              </a:r>
            </a:p>
            <a:p>
              <a:pPr lvl="0"/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2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3</a:t>
              </a:r>
              <a:endPara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4</a:t>
              </a:r>
              <a:endPara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5</a:t>
              </a:r>
              <a:endPara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6</a:t>
              </a:r>
              <a:endPara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Оц</a:t>
              </a:r>
              <a:r>
                <a:rPr lang="ru-RU" sz="1200" spc="100" baseline="-250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</a:t>
              </a:r>
              <a:endPara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6095" y="1458750"/>
              <a:ext cx="1321369" cy="1807908"/>
            </a:xfrm>
            <a:prstGeom prst="roundRect">
              <a:avLst>
                <a:gd name="adj" fmla="val 9847"/>
              </a:avLst>
            </a:prstGeom>
            <a:solidFill>
              <a:srgbClr val="00C0B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Действующие критерии индивидуальной оценки деятельности работников</a:t>
              </a:r>
            </a:p>
            <a:p>
              <a:pPr algn="ctr"/>
              <a:endPara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2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3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4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5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6</a:t>
              </a:r>
            </a:p>
            <a:p>
              <a:r>
                <a:rPr lang="ru-RU" sz="1200" spc="100" dirty="0" smtClean="0">
                  <a:ln w="317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</a:t>
              </a:r>
            </a:p>
            <a:p>
              <a:endPara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1694576" y="2346860"/>
              <a:ext cx="226503" cy="167780"/>
            </a:xfrm>
            <a:prstGeom prst="rightArrow">
              <a:avLst/>
            </a:prstGeom>
            <a:solidFill>
              <a:srgbClr val="00C0B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36000" rIns="36000" bIns="36000" rtlCol="0" anchor="t"/>
            <a:lstStyle/>
            <a:p>
              <a:pPr algn="ctr"/>
              <a:endPara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38301" y="847288"/>
            <a:ext cx="4991099" cy="654341"/>
            <a:chOff x="1638301" y="847288"/>
            <a:chExt cx="4991099" cy="654341"/>
          </a:xfrm>
        </p:grpSpPr>
        <p:sp>
          <p:nvSpPr>
            <p:cNvPr id="12" name="Выгнутая вверх стрелка 11"/>
            <p:cNvSpPr/>
            <p:nvPr/>
          </p:nvSpPr>
          <p:spPr>
            <a:xfrm>
              <a:off x="1638301" y="847288"/>
              <a:ext cx="4991099" cy="654341"/>
            </a:xfrm>
            <a:prstGeom prst="curvedDownArrow">
              <a:avLst>
                <a:gd name="adj1" fmla="val 42403"/>
                <a:gd name="adj2" fmla="val 64810"/>
                <a:gd name="adj3" fmla="val 2352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36000" rIns="36000" bIns="36000" rtlCol="0" anchor="t"/>
            <a:lstStyle/>
            <a:p>
              <a:pPr algn="ctr"/>
              <a:endParaRPr lang="ru-RU" sz="1600" b="1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3215" y="1005181"/>
              <a:ext cx="2301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spc="3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Трансформация</a:t>
              </a:r>
              <a:endParaRPr lang="ru-RU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98645" y="1585983"/>
            <a:ext cx="1464578" cy="2786079"/>
          </a:xfrm>
          <a:prstGeom prst="roundRect">
            <a:avLst>
              <a:gd name="adj" fmla="val 98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lvl="0" algn="ctr"/>
            <a:r>
              <a:rPr lang="ru-RU" sz="1200" spc="1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Индивидуализи-рованный</a:t>
            </a:r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механизм оценки деятельности по каждому работнику</a:t>
            </a:r>
            <a:endParaRPr lang="en-US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/>
            <a:endParaRPr lang="ru-RU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/>
            <a:r>
              <a:rPr lang="ru-RU" sz="1200" spc="1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en-US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</a:p>
          <a:p>
            <a:pPr lvl="0"/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1200" spc="100" baseline="-25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1200" spc="100" baseline="-25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sz="1200" spc="100" baseline="-25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</a:t>
            </a:r>
            <a:endParaRPr lang="en-US" sz="1200" spc="100" baseline="-25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</a:t>
            </a:r>
            <a:r>
              <a:rPr lang="ru-RU" sz="1200" spc="100" baseline="-25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sz="1200" spc="100" baseline="-250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1443" y="1585983"/>
            <a:ext cx="1321369" cy="2786079"/>
          </a:xfrm>
          <a:prstGeom prst="roundRect">
            <a:avLst>
              <a:gd name="adj" fmla="val 98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Новые критерии, учитывающие целевые задачи и требования новой системы оплаты труда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</a:t>
            </a:r>
          </a:p>
          <a:p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</a:p>
          <a:p>
            <a:endParaRPr lang="ru-RU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309924" y="2954606"/>
            <a:ext cx="226503" cy="258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algn="ctr"/>
            <a:endParaRPr lang="ru-RU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0122" y="1587381"/>
            <a:ext cx="2753680" cy="2786079"/>
          </a:xfrm>
          <a:prstGeom prst="roundRect">
            <a:avLst>
              <a:gd name="adj" fmla="val 98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lvl="0" algn="ctr"/>
            <a:r>
              <a:rPr lang="ru-RU" sz="1200" spc="1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Трёхуровневый контроль качества работы</a:t>
            </a:r>
            <a:endParaRPr lang="en-US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/>
            <a:endParaRPr lang="ru-RU" sz="1200" spc="1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" name="Рисунок 19" descr="Survey-PNG-Clipar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7292" y="3075499"/>
            <a:ext cx="1035107" cy="1035107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499912" y="2178142"/>
          <a:ext cx="2540000" cy="1865353"/>
        </p:xfrm>
        <a:graphic>
          <a:graphicData uri="http://schemas.openxmlformats.org/drawingml/2006/table">
            <a:tbl>
              <a:tblPr/>
              <a:tblGrid>
                <a:gridCol w="241229"/>
                <a:gridCol w="204335"/>
                <a:gridCol w="1230370"/>
                <a:gridCol w="327171"/>
                <a:gridCol w="251669"/>
                <a:gridCol w="285226"/>
              </a:tblGrid>
              <a:tr h="150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Наименование должностей (профессий)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№  </a:t>
                      </a:r>
                      <a:br>
                        <a:rPr lang="ru-RU" sz="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критерия п/п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ПОКАЗАТЕЛЬ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</a:t>
                      </a:r>
                      <a:b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 </a:t>
                      </a:r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</a:t>
                      </a:r>
                      <a: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 </a:t>
                      </a:r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</a:t>
                      </a:r>
                      <a: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III </a:t>
                      </a:r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уровня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2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Заведующие отделениями, руководители служб и подразделений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Экспертно-контрольная группа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Заместители главного врача по направлениям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0797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Руководитель отделения или центра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Заместитель руководителя отделения или центра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/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Заведующий отделением или центром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Выполнение Государственного задания и ОМС в рамках объемов выделенных отделениям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7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Своевременное исполнение приказов, распоряжений, поручений руководителя учреждения. Администрирование.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Контроль за соблюдением стандартов и порядков оказания медицинской помощи в рамках ОМС  и ДМС врачами отделений.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7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Оперативная*, лечебная  и консультативная активность.  Контроль за оформлением медицинской документации.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Контроль за отсутствием возврата счетов-реестров за пролеченных пациентов и/или снижения стоимости лечения по результатам котроля и экспертиз в системах ОМС и ДМС.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Контроль за соблюдением средних сроков пребывания больного на койке, выполнением показателя оборота койки не ниже планового значения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Результативное </a:t>
                      </a:r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взаимодействие 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 амбулаторными службами по </a:t>
                      </a:r>
                      <a:r>
                        <a:rPr lang="ru-RU" sz="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обеспечению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заполняемости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отделения стационара (по всем источникам финансирования)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sng" strike="noStrike">
                          <a:solidFill>
                            <a:srgbClr val="953735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sng" strike="noStrike">
                          <a:solidFill>
                            <a:srgbClr val="953735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sng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1979802" y="4588778"/>
            <a:ext cx="6107185" cy="1417739"/>
            <a:chOff x="2004969" y="4588778"/>
            <a:chExt cx="6107185" cy="141773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004969" y="4588778"/>
              <a:ext cx="6107185" cy="1417739"/>
            </a:xfrm>
            <a:prstGeom prst="roundRect">
              <a:avLst>
                <a:gd name="adj" fmla="val 956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dirty="0" smtClean="0"/>
                <a:t>Сохранение математической модели расчёта</a:t>
              </a:r>
            </a:p>
            <a:p>
              <a:pPr lvl="0" algn="ctr">
                <a:spcBef>
                  <a:spcPts val="600"/>
                </a:spcBef>
              </a:pPr>
              <a:r>
                <a:rPr lang="ru-RU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Ксв</a:t>
              </a:r>
              <a:r>
                <a:rPr lang="ru-RU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Кп</a:t>
              </a:r>
              <a:r>
                <a:rPr lang="ru-RU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* Кд * </a:t>
              </a:r>
              <a:r>
                <a:rPr lang="ru-RU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</a:t>
              </a:r>
              <a:endPara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graphicFrame>
          <p:nvGraphicFramePr>
            <p:cNvPr id="77825" name="Object 1"/>
            <p:cNvGraphicFramePr>
              <a:graphicFrameLocks noChangeAspect="1"/>
            </p:cNvGraphicFramePr>
            <p:nvPr/>
          </p:nvGraphicFramePr>
          <p:xfrm>
            <a:off x="3043441" y="5438038"/>
            <a:ext cx="4030241" cy="425867"/>
          </p:xfrm>
          <a:graphic>
            <a:graphicData uri="http://schemas.openxmlformats.org/presentationml/2006/ole">
              <p:oleObj spid="_x0000_s77825" name="Формула" r:id="rId6" imgW="3035300" imgH="393700" progId="">
                <p:embed/>
              </p:oleObj>
            </a:graphicData>
          </a:graphic>
        </p:graphicFrame>
      </p:grpSp>
      <p:pic>
        <p:nvPicPr>
          <p:cNvPr id="30" name="Рисунок 29" descr="привлечение-инвесторов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4400" y="4598997"/>
            <a:ext cx="2537460" cy="1437234"/>
          </a:xfrm>
          <a:prstGeom prst="rect">
            <a:avLst/>
          </a:prstGeo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6" name="Рисунок 25" descr="ПИФы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26" y="4597167"/>
            <a:ext cx="1560352" cy="1365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640367"/>
            <a:ext cx="12192000" cy="238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2858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БЛАГОДАРЮ   ЗА   ВНИМАНИЕ  </a:t>
            </a:r>
            <a:endParaRPr lang="ru-RU" sz="3600" b="1" dirty="0">
              <a:solidFill>
                <a:srgbClr val="02858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Picture 2" descr="N:\Внутренняя информация\лого\Радужный уг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22" r="100000">
                        <a14:foregroundMark x1="87855" y1="91388" x2="87855" y2="91388"/>
                        <a14:foregroundMark x1="90820" y1="67829" x2="99756" y2="91388"/>
                        <a14:foregroundMark x1="97279" y1="52527" x2="97035" y2="85053"/>
                        <a14:foregroundMark x1="97400" y1="83132" x2="74777" y2="87544"/>
                        <a14:foregroundMark x1="97157" y1="95231" x2="72746" y2="93950"/>
                        <a14:foregroundMark x1="29407" y1="94591" x2="61413" y2="72883"/>
                        <a14:backgroundMark x1="18197" y1="31459" x2="36799" y2="46762"/>
                        <a14:backgroundMark x1="9870" y1="52527" x2="88221" y2="148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2192000" cy="28194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30201" y="1245136"/>
            <a:ext cx="11523132" cy="389183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R="0" lvl="0" indent="342900" algn="just" defTabSz="914400" rtl="0" eaLnBrk="1" fontAlgn="auto" latinLnBrk="0" hangingPunct="1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Это трудовой договор с работником, в котором конкретизированы его должностные обязанности, условия оплаты труда, показатели и критерии оценки эффективности деятельности для назначения стимулирующих выплат в зависимости от результатов труда и качества оказываемых государственных (муниципальных) услуг, а также меры социальной поддержки. </a:t>
            </a:r>
          </a:p>
          <a:p>
            <a:pPr marR="0" lvl="0" indent="342900" defTabSz="914400" rtl="0" eaLnBrk="1" fontAlgn="auto" latinLnBrk="0" hangingPunct="1">
              <a:lnSpc>
                <a:spcPct val="15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C00000"/>
                </a:solidFill>
              </a:rPr>
              <a:t>«Эффективный контракт» призван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индивидуализировать заработную </a:t>
            </a:r>
            <a:r>
              <a:rPr lang="ru-RU" sz="2000" dirty="0">
                <a:solidFill>
                  <a:srgbClr val="C00000"/>
                </a:solidFill>
              </a:rPr>
              <a:t>плату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каждого </a:t>
            </a:r>
            <a:r>
              <a:rPr lang="ru-RU" sz="2000" dirty="0">
                <a:solidFill>
                  <a:srgbClr val="C00000"/>
                </a:solidFill>
              </a:rPr>
              <a:t>работника в зависимости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от </a:t>
            </a:r>
            <a:r>
              <a:rPr lang="ru-RU" sz="2000" dirty="0">
                <a:solidFill>
                  <a:srgbClr val="C00000"/>
                </a:solidFill>
              </a:rPr>
              <a:t>результатов его труда.</a:t>
            </a: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0" y="107722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Эффективный контракт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34" name="Picture 2" descr="C:\Users\budnikova_ny\Pictures\Человечки для отчёта\AmeliorationCollective-1000x56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4006" y="3493627"/>
            <a:ext cx="2428860" cy="1367448"/>
          </a:xfrm>
          <a:prstGeom prst="rect">
            <a:avLst/>
          </a:prstGeom>
          <a:noFill/>
        </p:spPr>
      </p:pic>
      <p:pic>
        <p:nvPicPr>
          <p:cNvPr id="33" name="Picture 4" descr="C:\Users\budnikova_ny\Pictures\Человечки для отчёта\performance-related-pa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526" b="21503"/>
          <a:stretch>
            <a:fillRect/>
          </a:stretch>
        </p:blipFill>
        <p:spPr bwMode="auto">
          <a:xfrm>
            <a:off x="8092208" y="5301844"/>
            <a:ext cx="3856511" cy="138837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95000"/>
                <a:alpha val="60000"/>
              </a:schemeClr>
            </a:gs>
            <a:gs pos="83000">
              <a:schemeClr val="bg1">
                <a:lumMod val="95000"/>
                <a:alpha val="50000"/>
              </a:schemeClr>
            </a:gs>
            <a:gs pos="100000">
              <a:schemeClr val="bg1">
                <a:lumMod val="85000"/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0" y="120143"/>
            <a:ext cx="12192000" cy="338554"/>
          </a:xfrm>
        </p:spPr>
        <p:txBody>
          <a:bodyPr vert="horz" wrap="square" lIns="360000" tIns="0" rIns="36000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  <a:ea typeface="+mn-ea"/>
                <a:cs typeface="+mn-cs"/>
              </a:rPr>
              <a:t>Этапы построения действующего механизма реализации эффективного контракта</a:t>
            </a:r>
            <a:endParaRPr lang="ru-RU" sz="2200" b="1" dirty="0">
              <a:solidFill>
                <a:srgbClr val="FFFFFF"/>
              </a:solidFill>
              <a:latin typeface="Cambria" pitchFamily="18" charset="0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238395"/>
          <a:ext cx="1051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9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grpSp>
        <p:nvGrpSpPr>
          <p:cNvPr id="38" name="Группа 37"/>
          <p:cNvGrpSpPr/>
          <p:nvPr/>
        </p:nvGrpSpPr>
        <p:grpSpPr>
          <a:xfrm>
            <a:off x="2544066" y="1066748"/>
            <a:ext cx="9270579" cy="4387108"/>
            <a:chOff x="2533135" y="1058359"/>
            <a:chExt cx="9264733" cy="446798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33135" y="1058359"/>
              <a:ext cx="9262533" cy="304685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Arial Narrow" pitchFamily="34" charset="0"/>
                </a:rPr>
                <a:t>Прием</a:t>
              </a:r>
              <a:r>
                <a:rPr lang="ru-RU" sz="1000" b="1" baseline="0" dirty="0">
                  <a:latin typeface="Arial Narrow" pitchFamily="34" charset="0"/>
                </a:rPr>
                <a:t> на работу и/или перевод </a:t>
              </a:r>
              <a:r>
                <a:rPr lang="ru-RU" sz="1000" b="1" baseline="0" dirty="0" smtClean="0">
                  <a:latin typeface="Arial Narrow" pitchFamily="34" charset="0"/>
                </a:rPr>
                <a:t>работника по </a:t>
              </a:r>
              <a:r>
                <a:rPr lang="ru-RU" sz="1000" b="1" baseline="0" dirty="0">
                  <a:latin typeface="Arial Narrow" pitchFamily="34" charset="0"/>
                </a:rPr>
                <a:t>основному месту работы и/или совместительству</a:t>
              </a:r>
              <a:endParaRPr lang="ru-RU" sz="1000" b="1" dirty="0">
                <a:latin typeface="Arial Narrow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36553" y="2813577"/>
              <a:ext cx="1507435" cy="399319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dirty="0">
                  <a:latin typeface="Arial Narrow" pitchFamily="34" charset="0"/>
                </a:rPr>
                <a:t>На</a:t>
              </a:r>
              <a:r>
                <a:rPr lang="ru-RU" sz="1000" baseline="0" dirty="0">
                  <a:latin typeface="Arial Narrow" pitchFamily="34" charset="0"/>
                </a:rPr>
                <a:t> период  испытательного срока </a:t>
              </a:r>
              <a:endParaRPr lang="ru-RU" sz="1000" dirty="0">
                <a:latin typeface="Arial Narrow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22085" y="2832627"/>
              <a:ext cx="6674424" cy="384012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0" dirty="0">
                  <a:latin typeface="Arial Narrow" pitchFamily="34" charset="0"/>
                </a:rPr>
                <a:t>Ходатайство</a:t>
              </a:r>
              <a:r>
                <a:rPr lang="ru-RU" sz="1000" b="0" baseline="0" dirty="0">
                  <a:latin typeface="Arial Narrow" pitchFamily="34" charset="0"/>
                </a:rPr>
                <a:t> непосредственного руководителя  об установлении  и/или изменении уровня заработной платы</a:t>
              </a:r>
              <a:endParaRPr lang="ru-RU" sz="1000" b="0" dirty="0">
                <a:latin typeface="Arial Narrow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46078" y="1831425"/>
              <a:ext cx="1523690" cy="41226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Arial Narrow" pitchFamily="34" charset="0"/>
                </a:rPr>
                <a:t>1 уровень заработной платы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20727" y="1831425"/>
              <a:ext cx="1507435" cy="41226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>
                  <a:latin typeface="Arial Narrow" pitchFamily="34" charset="0"/>
                </a:rPr>
                <a:t>2 уровень заработной платы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704901" y="1831425"/>
              <a:ext cx="1507356" cy="41226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>
                  <a:latin typeface="Arial Narrow" pitchFamily="34" charset="0"/>
                </a:rPr>
                <a:t>3 уровень заработной</a:t>
              </a:r>
              <a:r>
                <a:rPr lang="ru-RU" sz="1000" b="1" baseline="0">
                  <a:latin typeface="Arial Narrow" pitchFamily="34" charset="0"/>
                </a:rPr>
                <a:t> платы</a:t>
              </a:r>
              <a:endParaRPr lang="ru-RU" sz="1000" b="1">
                <a:latin typeface="Arial Narrow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289075" y="1831425"/>
              <a:ext cx="1507434" cy="41226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>
                  <a:latin typeface="Arial Narrow" pitchFamily="34" charset="0"/>
                </a:rPr>
                <a:t>Персональный уровень заработный платы</a:t>
              </a:r>
            </a:p>
          </p:txBody>
        </p:sp>
        <p:sp>
          <p:nvSpPr>
            <p:cNvPr id="16" name="Правая фигурная скобка 15"/>
            <p:cNvSpPr/>
            <p:nvPr/>
          </p:nvSpPr>
          <p:spPr>
            <a:xfrm rot="5400000">
              <a:off x="8423312" y="-1014093"/>
              <a:ext cx="73327" cy="6675784"/>
            </a:xfrm>
            <a:prstGeom prst="rightBrace">
              <a:avLst>
                <a:gd name="adj1" fmla="val 41666"/>
                <a:gd name="adj2" fmla="val 50000"/>
              </a:avLst>
            </a:prstGeom>
            <a:ln w="1905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17148" y="4441002"/>
              <a:ext cx="4094509" cy="496956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0" dirty="0" smtClean="0">
                  <a:latin typeface="Arial Narrow" pitchFamily="34" charset="0"/>
                </a:rPr>
                <a:t>Решение </a:t>
              </a:r>
              <a:r>
                <a:rPr lang="ru-RU" sz="1000" b="0" baseline="0" dirty="0" smtClean="0">
                  <a:latin typeface="Arial Narrow" pitchFamily="34" charset="0"/>
                </a:rPr>
                <a:t>Комиссии </a:t>
              </a:r>
              <a:r>
                <a:rPr lang="ru-RU" sz="1000" b="0" baseline="0" dirty="0">
                  <a:latin typeface="Arial Narrow" pitchFamily="34" charset="0"/>
                </a:rPr>
                <a:t>по распределению стимулирующих выплат </a:t>
              </a:r>
              <a:endParaRPr lang="ru-RU" sz="1000" b="0" baseline="0" dirty="0" smtClean="0">
                <a:latin typeface="Arial Narrow" pitchFamily="34" charset="0"/>
              </a:endParaRPr>
            </a:p>
            <a:p>
              <a:pPr algn="ctr"/>
              <a:r>
                <a:rPr lang="ru-RU" sz="1000" b="0" baseline="0" dirty="0" smtClean="0">
                  <a:latin typeface="Arial Narrow" pitchFamily="34" charset="0"/>
                </a:rPr>
                <a:t>работникам </a:t>
              </a:r>
              <a:r>
                <a:rPr lang="ru-RU" sz="1000" b="0" baseline="0" dirty="0">
                  <a:latin typeface="Arial Narrow" pitchFamily="34" charset="0"/>
                </a:rPr>
                <a:t>ФГБУЗ КБ </a:t>
              </a:r>
              <a:r>
                <a:rPr lang="en-US" sz="1000" b="0" baseline="0" dirty="0">
                  <a:latin typeface="Arial Narrow" pitchFamily="34" charset="0"/>
                </a:rPr>
                <a:t>N</a:t>
              </a:r>
              <a:r>
                <a:rPr lang="ru-RU" sz="1000" b="0" baseline="0" dirty="0">
                  <a:latin typeface="Arial Narrow" pitchFamily="34" charset="0"/>
                </a:rPr>
                <a:t>85 ФМБА России</a:t>
              </a:r>
              <a:endParaRPr lang="ru-RU" sz="1000" b="0" dirty="0">
                <a:latin typeface="Arial Narrow" pitchFamily="34" charset="0"/>
              </a:endParaRPr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 rot="5400000">
              <a:off x="7138295" y="1262367"/>
              <a:ext cx="73327" cy="4091530"/>
            </a:xfrm>
            <a:prstGeom prst="rightBrace">
              <a:avLst>
                <a:gd name="adj1" fmla="val 35000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289075" y="3660887"/>
              <a:ext cx="1507434" cy="1283232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dirty="0">
                  <a:latin typeface="Arial Narrow" pitchFamily="34" charset="0"/>
                </a:rPr>
                <a:t>Решение </a:t>
              </a:r>
            </a:p>
            <a:p>
              <a:pPr algn="ctr"/>
              <a:r>
                <a:rPr lang="ru-RU" sz="1000" dirty="0">
                  <a:latin typeface="Arial Narrow" pitchFamily="34" charset="0"/>
                </a:rPr>
                <a:t>главного </a:t>
              </a:r>
            </a:p>
            <a:p>
              <a:pPr algn="ctr"/>
              <a:r>
                <a:rPr lang="ru-RU" sz="1000" dirty="0">
                  <a:latin typeface="Arial Narrow" pitchFamily="34" charset="0"/>
                </a:rPr>
                <a:t>врача</a:t>
              </a:r>
            </a:p>
          </p:txBody>
        </p:sp>
        <p:sp>
          <p:nvSpPr>
            <p:cNvPr id="20" name="Правая фигурная скобка 19"/>
            <p:cNvSpPr/>
            <p:nvPr/>
          </p:nvSpPr>
          <p:spPr>
            <a:xfrm rot="5400000">
              <a:off x="10947539" y="2572174"/>
              <a:ext cx="73327" cy="1508793"/>
            </a:xfrm>
            <a:prstGeom prst="rightBrace">
              <a:avLst>
                <a:gd name="adj1" fmla="val 41666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cxnSp>
          <p:nvCxnSpPr>
            <p:cNvPr id="22" name="Соединительная линия уступом 21"/>
            <p:cNvCxnSpPr>
              <a:stCxn id="7" idx="2"/>
              <a:endCxn id="10" idx="0"/>
            </p:cNvCxnSpPr>
            <p:nvPr/>
          </p:nvCxnSpPr>
          <p:spPr>
            <a:xfrm rot="5400000">
              <a:off x="5001973" y="-331005"/>
              <a:ext cx="468381" cy="3856479"/>
            </a:xfrm>
            <a:prstGeom prst="bentConnector3">
              <a:avLst>
                <a:gd name="adj1" fmla="val 50000"/>
              </a:avLst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>
              <a:stCxn id="7" idx="2"/>
              <a:endCxn id="15" idx="0"/>
            </p:cNvCxnSpPr>
            <p:nvPr/>
          </p:nvCxnSpPr>
          <p:spPr>
            <a:xfrm rot="16200000" flipH="1">
              <a:off x="8869407" y="-341961"/>
              <a:ext cx="468381" cy="3878390"/>
            </a:xfrm>
            <a:prstGeom prst="bentConnector3">
              <a:avLst>
                <a:gd name="adj1" fmla="val 50000"/>
              </a:avLst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>
              <a:stCxn id="7" idx="2"/>
              <a:endCxn id="12" idx="0"/>
            </p:cNvCxnSpPr>
            <p:nvPr/>
          </p:nvCxnSpPr>
          <p:spPr>
            <a:xfrm rot="16200000" flipH="1">
              <a:off x="7577300" y="950145"/>
              <a:ext cx="468381" cy="1294177"/>
            </a:xfrm>
            <a:prstGeom prst="bentConnector3">
              <a:avLst>
                <a:gd name="adj1" fmla="val 50000"/>
              </a:avLst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/>
            <p:cNvCxnSpPr>
              <a:stCxn id="7" idx="2"/>
              <a:endCxn id="11" idx="0"/>
            </p:cNvCxnSpPr>
            <p:nvPr/>
          </p:nvCxnSpPr>
          <p:spPr>
            <a:xfrm rot="5400000">
              <a:off x="6285234" y="952256"/>
              <a:ext cx="468381" cy="1289957"/>
            </a:xfrm>
            <a:prstGeom prst="bentConnector3">
              <a:avLst>
                <a:gd name="adj1" fmla="val 50000"/>
              </a:avLst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авая фигурная скобка 25"/>
            <p:cNvSpPr/>
            <p:nvPr/>
          </p:nvSpPr>
          <p:spPr>
            <a:xfrm rot="5400000">
              <a:off x="3259181" y="1567268"/>
              <a:ext cx="73327" cy="1513054"/>
            </a:xfrm>
            <a:prstGeom prst="rightBrace">
              <a:avLst>
                <a:gd name="adj1" fmla="val 4139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92122" y="3660887"/>
              <a:ext cx="1497909" cy="1283232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dirty="0">
                  <a:latin typeface="Arial Narrow" pitchFamily="34" charset="0"/>
                </a:rPr>
                <a:t>Окончание  испытательного срока и/или изменение объёма работ по занимаемой должности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546078" y="5223771"/>
              <a:ext cx="9236648" cy="30257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baseline="0" dirty="0" smtClean="0">
                  <a:solidFill>
                    <a:srgbClr val="2F5597"/>
                  </a:solidFill>
                  <a:latin typeface="Arial Narrow" pitchFamily="34" charset="0"/>
                </a:rPr>
                <a:t>Уровень заработной платы   =   Тарификационная часть   +   Стимулирующие</a:t>
              </a:r>
              <a:r>
                <a:rPr lang="ru-RU" sz="1050" b="1" dirty="0" smtClean="0">
                  <a:solidFill>
                    <a:srgbClr val="2F5597"/>
                  </a:solidFill>
                  <a:latin typeface="Arial Narrow" pitchFamily="34" charset="0"/>
                </a:rPr>
                <a:t> выплаты (ЭК)</a:t>
              </a:r>
              <a:endParaRPr lang="ru-RU" sz="1050" b="1" dirty="0">
                <a:solidFill>
                  <a:srgbClr val="2F5597"/>
                </a:solidFill>
                <a:latin typeface="Arial Narrow" pitchFamily="34" charset="0"/>
              </a:endParaRPr>
            </a:p>
          </p:txBody>
        </p:sp>
        <p:cxnSp>
          <p:nvCxnSpPr>
            <p:cNvPr id="30" name="Соединительная линия уступом 29"/>
            <p:cNvCxnSpPr>
              <a:stCxn id="27" idx="3"/>
              <a:endCxn id="9" idx="1"/>
            </p:cNvCxnSpPr>
            <p:nvPr/>
          </p:nvCxnSpPr>
          <p:spPr>
            <a:xfrm flipV="1">
              <a:off x="4690031" y="3024633"/>
              <a:ext cx="432054" cy="1277869"/>
            </a:xfrm>
            <a:prstGeom prst="bentConnector3">
              <a:avLst>
                <a:gd name="adj1" fmla="val 50000"/>
              </a:avLst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/>
            <p:nvPr/>
          </p:nvCxnSpPr>
          <p:spPr>
            <a:xfrm>
              <a:off x="3796873" y="3209989"/>
              <a:ext cx="3" cy="444271"/>
            </a:xfrm>
            <a:prstGeom prst="straightConnector1">
              <a:avLst/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/>
            <p:nvPr/>
          </p:nvCxnSpPr>
          <p:spPr>
            <a:xfrm>
              <a:off x="2740527" y="3209989"/>
              <a:ext cx="25151" cy="2016301"/>
            </a:xfrm>
            <a:prstGeom prst="straightConnector1">
              <a:avLst/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>
              <a:stCxn id="17" idx="2"/>
              <a:endCxn id="29" idx="0"/>
            </p:cNvCxnSpPr>
            <p:nvPr/>
          </p:nvCxnSpPr>
          <p:spPr>
            <a:xfrm>
              <a:off x="7164402" y="4937952"/>
              <a:ext cx="0" cy="285819"/>
            </a:xfrm>
            <a:prstGeom prst="straightConnector1">
              <a:avLst/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19" idx="2"/>
            </p:cNvCxnSpPr>
            <p:nvPr/>
          </p:nvCxnSpPr>
          <p:spPr>
            <a:xfrm flipH="1">
              <a:off x="11040391" y="4944112"/>
              <a:ext cx="2401" cy="282177"/>
            </a:xfrm>
            <a:prstGeom prst="straightConnector1">
              <a:avLst/>
            </a:prstGeom>
            <a:ln w="22225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Двойная стрелка вверх/вниз 35"/>
            <p:cNvSpPr/>
            <p:nvPr/>
          </p:nvSpPr>
          <p:spPr>
            <a:xfrm>
              <a:off x="8336343" y="2423972"/>
              <a:ext cx="256007" cy="333203"/>
            </a:xfrm>
            <a:prstGeom prst="upDownArrow">
              <a:avLst>
                <a:gd name="adj1" fmla="val 40476"/>
                <a:gd name="adj2" fmla="val 3333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20727" y="3476183"/>
              <a:ext cx="4094509" cy="662607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0" dirty="0">
                  <a:latin typeface="Arial Narrow" pitchFamily="34" charset="0"/>
                </a:rPr>
                <a:t>Согласование об установлении и/или изменении уровня заработной платы </a:t>
              </a:r>
            </a:p>
            <a:p>
              <a:pPr algn="ctr"/>
              <a:r>
                <a:rPr lang="ru-RU" sz="1000" b="0" dirty="0">
                  <a:latin typeface="Arial Narrow" pitchFamily="34" charset="0"/>
                </a:rPr>
                <a:t>по среднему и младшему</a:t>
              </a:r>
              <a:r>
                <a:rPr lang="ru-RU" sz="1000" b="0" baseline="0" dirty="0">
                  <a:latin typeface="Arial Narrow" pitchFamily="34" charset="0"/>
                </a:rPr>
                <a:t> медицинскому персоналу </a:t>
              </a:r>
            </a:p>
            <a:p>
              <a:pPr algn="ctr"/>
              <a:r>
                <a:rPr lang="ru-RU" sz="1000" b="0" baseline="0" dirty="0">
                  <a:latin typeface="Arial Narrow" pitchFamily="34" charset="0"/>
                </a:rPr>
                <a:t>с заместителем врача по сестринскому персоналу</a:t>
              </a:r>
              <a:endParaRPr lang="ru-RU" sz="1000" b="0" dirty="0">
                <a:latin typeface="Arial Narrow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86267" y="1058334"/>
            <a:ext cx="22297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Для обеспечения соотношения в уровнях заработной платы в зависимости от сложности труда и квалификации работников, а также создания дополнительного механизма поддержания этого соотношения в условиях эффективного контракта устанавливаются дифференцированные уровни заработной платы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по занимаемым должностям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4" name="Заголовок 5"/>
          <p:cNvSpPr txBox="1">
            <a:spLocks/>
          </p:cNvSpPr>
          <p:nvPr/>
        </p:nvSpPr>
        <p:spPr>
          <a:xfrm>
            <a:off x="0" y="76944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Дифференцированные уровни заработной платы</a:t>
            </a:r>
          </a:p>
        </p:txBody>
      </p:sp>
      <p:pic>
        <p:nvPicPr>
          <p:cNvPr id="39" name="Рисунок 38" descr="chart-guy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709" y="4683067"/>
            <a:ext cx="2208889" cy="1380556"/>
          </a:xfrm>
          <a:prstGeom prst="rect">
            <a:avLst/>
          </a:prstGeom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95000"/>
                <a:alpha val="60000"/>
              </a:schemeClr>
            </a:gs>
            <a:gs pos="83000">
              <a:schemeClr val="bg1">
                <a:lumMod val="95000"/>
                <a:alpha val="50000"/>
              </a:schemeClr>
            </a:gs>
            <a:gs pos="100000">
              <a:schemeClr val="bg1">
                <a:lumMod val="85000"/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328494" y="1093993"/>
            <a:ext cx="11551790" cy="4231928"/>
          </a:xfrm>
        </p:spPr>
        <p:txBody>
          <a:bodyPr wrap="square">
            <a:sp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Действующий механизм представляет собой математическую модель расчёта индивидуальных стимулирующих выплат, мотивирующих работника на повышение качества и интенсивности труда в </a:t>
            </a:r>
            <a:r>
              <a:rPr lang="ru-RU" sz="1600" dirty="0" smtClean="0"/>
              <a:t>связке </a:t>
            </a:r>
            <a:r>
              <a:rPr lang="ru-RU" sz="1600" dirty="0" smtClean="0"/>
              <a:t>с увеличением дохода по подразделению и медицинской организации в целом.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Базой расчёта являются показатели оценки результатов труда, разработанные для каждой должности сотрудников по профилям,  </a:t>
            </a:r>
            <a:r>
              <a:rPr lang="ru-RU" sz="1600" dirty="0" smtClean="0"/>
              <a:t>и сформированные </a:t>
            </a:r>
            <a:r>
              <a:rPr lang="ru-RU" sz="1600" dirty="0" smtClean="0"/>
              <a:t>в 7 критериев. </a:t>
            </a:r>
            <a:endParaRPr lang="ru-RU" sz="1600" dirty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Оценка </a:t>
            </a:r>
            <a:r>
              <a:rPr lang="ru-RU" sz="1600" dirty="0"/>
              <a:t>по каждому критерию производится по пятибалльной </a:t>
            </a:r>
            <a:r>
              <a:rPr lang="ru-RU" sz="1600" dirty="0" smtClean="0"/>
              <a:t>системе (</a:t>
            </a:r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ru-RU" sz="1600" b="1" dirty="0" smtClean="0">
                <a:solidFill>
                  <a:srgbClr val="FF0000"/>
                </a:solidFill>
              </a:rPr>
              <a:t>ц</a:t>
            </a:r>
            <a:r>
              <a:rPr lang="ru-RU" sz="1600" b="1" baseline="-25000" dirty="0" smtClean="0">
                <a:solidFill>
                  <a:srgbClr val="FF0000"/>
                </a:solidFill>
              </a:rPr>
              <a:t>1</a:t>
            </a:r>
            <a:r>
              <a:rPr lang="ru-RU" sz="1600" dirty="0" smtClean="0"/>
              <a:t>; … ; </a:t>
            </a:r>
            <a:r>
              <a:rPr lang="ru-RU" sz="1600" b="1" dirty="0" smtClean="0">
                <a:solidFill>
                  <a:srgbClr val="FF0000"/>
                </a:solidFill>
              </a:rPr>
              <a:t>Оц</a:t>
            </a:r>
            <a:r>
              <a:rPr lang="ru-RU" sz="1600" b="1" baseline="-25000" dirty="0" smtClean="0">
                <a:solidFill>
                  <a:srgbClr val="FF0000"/>
                </a:solidFill>
              </a:rPr>
              <a:t>7</a:t>
            </a:r>
            <a:r>
              <a:rPr lang="ru-RU" sz="1600" dirty="0" smtClean="0"/>
              <a:t>):</a:t>
            </a:r>
            <a:endParaRPr lang="ru-RU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«</a:t>
            </a:r>
            <a:r>
              <a:rPr lang="ru-RU" sz="1600" b="1" dirty="0"/>
              <a:t>5</a:t>
            </a:r>
            <a:r>
              <a:rPr lang="ru-RU" sz="1600" dirty="0"/>
              <a:t>» – «превосходный уровень»,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«</a:t>
            </a:r>
            <a:r>
              <a:rPr lang="ru-RU" sz="1600" b="1" dirty="0"/>
              <a:t>4</a:t>
            </a:r>
            <a:r>
              <a:rPr lang="ru-RU" sz="1600" dirty="0"/>
              <a:t>» – «высокий уровень»,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«</a:t>
            </a:r>
            <a:r>
              <a:rPr lang="ru-RU" sz="1600" b="1" dirty="0"/>
              <a:t>3</a:t>
            </a:r>
            <a:r>
              <a:rPr lang="ru-RU" sz="1600" dirty="0"/>
              <a:t>» – «удовлетворительный уровень, соответствует предъявляемым требованиям»,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«</a:t>
            </a:r>
            <a:r>
              <a:rPr lang="ru-RU" sz="1600" b="1" dirty="0"/>
              <a:t>2</a:t>
            </a:r>
            <a:r>
              <a:rPr lang="ru-RU" sz="1600" dirty="0"/>
              <a:t>» – «удовлетворительно, но имеются отдельные недостатки»,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«</a:t>
            </a:r>
            <a:r>
              <a:rPr lang="ru-RU" sz="1600" b="1" dirty="0"/>
              <a:t>1</a:t>
            </a:r>
            <a:r>
              <a:rPr lang="ru-RU" sz="1600" dirty="0"/>
              <a:t>» – «неудовлетворительный уровень».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Оценки «</a:t>
            </a:r>
            <a:r>
              <a:rPr lang="ru-RU" sz="1600" b="1" dirty="0"/>
              <a:t>4</a:t>
            </a:r>
            <a:r>
              <a:rPr lang="ru-RU" sz="1600" dirty="0"/>
              <a:t>» и «</a:t>
            </a:r>
            <a:r>
              <a:rPr lang="ru-RU" sz="1600" b="1" dirty="0"/>
              <a:t>5</a:t>
            </a:r>
            <a:r>
              <a:rPr lang="ru-RU" sz="1600" dirty="0"/>
              <a:t>» устанавливаются сотрудникам только </a:t>
            </a:r>
            <a:r>
              <a:rPr lang="ru-RU" sz="1600" b="1" dirty="0"/>
              <a:t>в отдельных случаях при обеспечении особо значимых</a:t>
            </a:r>
            <a:r>
              <a:rPr lang="ru-RU" sz="1600" dirty="0"/>
              <a:t> для медицинского структурного подразделения Учреждения в целом результатов работы.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Оценки «</a:t>
            </a:r>
            <a:r>
              <a:rPr lang="ru-RU" sz="1600" b="1" dirty="0"/>
              <a:t>1</a:t>
            </a:r>
            <a:r>
              <a:rPr lang="ru-RU" sz="1600" dirty="0"/>
              <a:t>» (неудовлетворительный уровень) и «</a:t>
            </a:r>
            <a:r>
              <a:rPr lang="ru-RU" sz="1600" b="1" dirty="0"/>
              <a:t>5</a:t>
            </a:r>
            <a:r>
              <a:rPr lang="ru-RU" sz="1600" dirty="0"/>
              <a:t>» (превосходный уровень) подтверждаются практическими примерами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2" name="Picture 3" descr="C:\Users\budnikova_ny\Pictures\Человечки для отчёта\kbk_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3726" y="2650921"/>
            <a:ext cx="2047463" cy="1535598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0" y="124336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Порядок определения индивидуальной оценки трудовой деятельности работников</a:t>
            </a:r>
            <a:endParaRPr lang="ru-RU" sz="2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9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95000"/>
                <a:alpha val="60000"/>
              </a:schemeClr>
            </a:gs>
            <a:gs pos="83000">
              <a:schemeClr val="bg1">
                <a:lumMod val="95000"/>
                <a:alpha val="50000"/>
              </a:schemeClr>
            </a:gs>
            <a:gs pos="100000">
              <a:schemeClr val="bg1">
                <a:lumMod val="85000"/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328494" y="1093993"/>
            <a:ext cx="11551790" cy="1000274"/>
          </a:xfrm>
        </p:spPr>
        <p:txBody>
          <a:bodyPr wrap="square">
            <a:spAutoFit/>
          </a:bodyPr>
          <a:lstStyle/>
          <a:p>
            <a:pPr marL="0" lv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</a:t>
            </a:r>
            <a:r>
              <a:rPr lang="ru-RU" sz="1800" b="1" baseline="-25000" dirty="0" smtClean="0">
                <a:solidFill>
                  <a:srgbClr val="FF0000"/>
                </a:solidFill>
              </a:rPr>
              <a:t>Р</a:t>
            </a:r>
            <a:r>
              <a:rPr lang="ru-RU" sz="1800" b="1" dirty="0" smtClean="0">
                <a:solidFill>
                  <a:srgbClr val="FF0000"/>
                </a:solidFill>
              </a:rPr>
              <a:t> – </a:t>
            </a:r>
            <a:r>
              <a:rPr lang="ru-RU" sz="1800" dirty="0" smtClean="0"/>
              <a:t>Коэффициент оценки результатов труда сотрудника, определяется как среднее арифметическое оценок по каждому критерию.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0" y="124336"/>
            <a:ext cx="12192000" cy="338554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Порядок определения индивидуальной оценки трудовой деятельности работников</a:t>
            </a:r>
            <a:endParaRPr lang="ru-RU" sz="2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336000" y="2771794"/>
            <a:ext cx="11520000" cy="16775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Взаимосвязь индивидуальной оценки деятельности работника с установленным уровнем оплаты труда достигается коэффициентом дифференциации должности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устанавливается расчётным путём для обеспечения индикативного соотношения заработной платы между основными категориями медицинского и прочего персонала и повышения оплаты труда в соответствии с УКАЗОМ Президента Российской Федерации № 597.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f--tojpeg_1416411214566_x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615" y="4404223"/>
            <a:ext cx="2317764" cy="1325460"/>
          </a:xfrm>
          <a:prstGeom prst="rect">
            <a:avLst/>
          </a:prstGeom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0524" y="1803626"/>
            <a:ext cx="5630953" cy="678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69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336000" y="1093994"/>
            <a:ext cx="11520000" cy="405957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Влияние результата деятельности работника на доход подразделения и медицинской организации в целом определяется Коэффициентом выполнения плана по доходам – </a:t>
            </a:r>
            <a:r>
              <a:rPr lang="ru-RU" sz="1800" b="1" dirty="0" smtClean="0">
                <a:solidFill>
                  <a:srgbClr val="FF0000"/>
                </a:solidFill>
              </a:rPr>
              <a:t>К</a:t>
            </a:r>
            <a:r>
              <a:rPr lang="ru-RU" sz="1800" b="1" baseline="-25000" dirty="0" smtClean="0">
                <a:solidFill>
                  <a:srgbClr val="FF0000"/>
                </a:solidFill>
              </a:rPr>
              <a:t>П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К</a:t>
            </a:r>
            <a:r>
              <a:rPr lang="ru-RU" sz="1800" b="1" baseline="-25000" dirty="0" smtClean="0"/>
              <a:t>П</a:t>
            </a:r>
            <a:r>
              <a:rPr lang="ru-RU" sz="1800" dirty="0" smtClean="0"/>
              <a:t> отражает % выполнения ежемесячного планового задания с соблюдением опережающего роста производительности труда относительно роста заработной платы. </a:t>
            </a:r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3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968203" y="2763571"/>
          <a:ext cx="5558271" cy="270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503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5628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Выполнение ежемесячного плана </a:t>
                      </a:r>
                      <a:b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поступлений доходов по структурному подразделению Учреждения (проценты)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Коэффициент выполнения плана по доходам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162">
                <a:tc>
                  <a:txBody>
                    <a:bodyPr/>
                    <a:lstStyle/>
                    <a:p>
                      <a:pPr marL="54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 75 до 85 (не включая 85)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162"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 85 до 95 (не включая 95)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162"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 95 до 100 (не включая 100)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162"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 100 до 105 (не включая 105)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162"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 105 до 115 (не включая 115)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162"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115 и более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FA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df427b8fd44ff03fd5739642e7006a3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572" y="2961312"/>
            <a:ext cx="2932741" cy="2306974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0" y="152349"/>
            <a:ext cx="12192000" cy="304699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Влияние результата деятельности работника на доход медицинской организации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0" y="0"/>
            <a:ext cx="12192000" cy="609398"/>
          </a:xfrm>
          <a:prstGeom prst="rect">
            <a:avLst/>
          </a:prstGeom>
        </p:spPr>
        <p:txBody>
          <a:bodyPr vert="horz" wrap="square" lIns="360000" tIns="0" rIns="360000" bIns="0" rtlCol="0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Действующая математическая модель зависимости индивидуальной оценки трудовой деятельности работников и суммы стимулирующих выплат</a:t>
            </a:r>
            <a:endParaRPr lang="ru-RU" sz="2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9" name="Picture 3" descr="C:\Users\budnikova_ny\Pictures\Человечки для отчёта\5ef8909b5b347b10d42d6a11df8b53f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72" y="3524878"/>
            <a:ext cx="2055303" cy="2055303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0762" y="3755049"/>
            <a:ext cx="6690476" cy="678571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336000" y="2131698"/>
            <a:ext cx="11520000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Коэффициент стимулирующих выплат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рассчитывается путём умножения коэффициента выполнения плана по доходам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на коэффициент дифференциации должностей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2000" b="1" i="0" u="non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 на индивидуальный коэффициент результатов труда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762" y="1514916"/>
            <a:ext cx="1940476" cy="369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КБ 85 герб полно ч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6165306"/>
            <a:ext cx="2849111" cy="524302"/>
          </a:xfrm>
          <a:prstGeom prst="rect">
            <a:avLst/>
          </a:prstGeom>
          <a:effectLst/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0" y="0"/>
            <a:ext cx="12192000" cy="609398"/>
          </a:xfrm>
          <a:prstGeom prst="rect">
            <a:avLst/>
          </a:prstGeom>
        </p:spPr>
        <p:txBody>
          <a:bodyPr vert="horz" wrap="square" lIns="180000" tIns="0" rIns="180000" bIns="0" rtlCol="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   Практический пример реализации математической модели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FFFFFF"/>
                </a:solidFill>
                <a:latin typeface="Cambria" pitchFamily="18" charset="0"/>
              </a:rPr>
              <a:t>эффективного контракта   </a:t>
            </a:r>
            <a:r>
              <a:rPr lang="ru-RU" sz="2200" b="1" dirty="0" smtClean="0">
                <a:solidFill>
                  <a:srgbClr val="009999"/>
                </a:solidFill>
                <a:latin typeface="Cambria" pitchFamily="18" charset="0"/>
              </a:rPr>
              <a:t>.</a:t>
            </a:r>
            <a:endParaRPr lang="ru-RU" sz="2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0005785"/>
              </p:ext>
            </p:extLst>
          </p:nvPr>
        </p:nvGraphicFramePr>
        <p:xfrm>
          <a:off x="226503" y="1249961"/>
          <a:ext cx="11711028" cy="4279641"/>
        </p:xfrm>
        <a:graphic>
          <a:graphicData uri="http://schemas.openxmlformats.org/drawingml/2006/table">
            <a:tbl>
              <a:tblPr/>
              <a:tblGrid>
                <a:gridCol w="285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53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02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642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2145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78017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80534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83889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53706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Квалификационный уровень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Должность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Должностной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оклад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ФОТ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выполнения плана по доходам 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дифференциации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должностей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(Кд)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Критерии оценки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Оценка результатов труда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выплат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заработной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выплат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заработной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выплат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заработной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(при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4)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(при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0,8)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6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Младший медицинский персонал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Санитарка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6 353,37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7 624,04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1,44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35 000,00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44 125,32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29 524,81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9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Средний медицинский и фармацевтический персонал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(1 уровень)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Медицинский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регистратор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8 047,53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9 657,04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1,46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45 000,00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56 780,99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37 931,41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39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Средний медицинский и фармацевтический персонал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(2 уровень)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Лаборант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8 852,28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10 622,74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1,48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63 125,75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42 124,55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39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Средний медицинский и фармацевтический персонал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(3 уровень)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Медицинская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сестра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9 657,04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11 5888,45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1,50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55 000,00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69 470,52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46 317,69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390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Средний медицинский и фармацевтический персонал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(4 уровень)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Фельдшер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10 461,79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12 554,15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1,51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60 000,00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75 815,28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50 510,83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6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Врачебный персонал</a:t>
                      </a:r>
                    </a:p>
                  </a:txBody>
                  <a:tcPr marL="36000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Врач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13 200,87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15 841,04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Arial Narrow"/>
                        </a:rPr>
                        <a:t>2,00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785" marR="7785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95 000,00 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121 386,32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79 168,21</a:t>
                      </a:r>
                    </a:p>
                  </a:txBody>
                  <a:tcPr marL="7785" marR="72000" marT="7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C5C0-1611-43B2-882D-B10D36D516C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2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EBE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EB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2085</Words>
  <Application>Microsoft Office PowerPoint</Application>
  <PresentationFormat>Произвольный</PresentationFormat>
  <Paragraphs>450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Слайд 1</vt:lpstr>
      <vt:lpstr>Слайд 2</vt:lpstr>
      <vt:lpstr>Этапы построения действующего механизма реализации эффективного контракта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по приказу Министерства здравоохранения и социального развития РФ от 12 апреля 2011 года</dc:title>
  <dc:creator>Irina Fomina</dc:creator>
  <cp:lastModifiedBy>Budnikova</cp:lastModifiedBy>
  <cp:revision>507</cp:revision>
  <dcterms:created xsi:type="dcterms:W3CDTF">2019-05-22T19:50:50Z</dcterms:created>
  <dcterms:modified xsi:type="dcterms:W3CDTF">2021-10-27T08:33:29Z</dcterms:modified>
</cp:coreProperties>
</file>