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7"/>
  </p:notesMasterIdLst>
  <p:sldIdLst>
    <p:sldId id="256" r:id="rId2"/>
    <p:sldId id="367" r:id="rId3"/>
    <p:sldId id="552" r:id="rId4"/>
    <p:sldId id="339" r:id="rId5"/>
    <p:sldId id="381" r:id="rId6"/>
    <p:sldId id="337" r:id="rId7"/>
    <p:sldId id="577" r:id="rId8"/>
    <p:sldId id="384" r:id="rId9"/>
    <p:sldId id="308" r:id="rId10"/>
    <p:sldId id="442" r:id="rId11"/>
    <p:sldId id="578" r:id="rId12"/>
    <p:sldId id="505" r:id="rId13"/>
    <p:sldId id="508" r:id="rId14"/>
    <p:sldId id="512" r:id="rId15"/>
    <p:sldId id="513" r:id="rId16"/>
    <p:sldId id="514" r:id="rId17"/>
    <p:sldId id="523" r:id="rId18"/>
    <p:sldId id="507" r:id="rId19"/>
    <p:sldId id="511" r:id="rId20"/>
    <p:sldId id="517" r:id="rId21"/>
    <p:sldId id="518" r:id="rId22"/>
    <p:sldId id="532" r:id="rId23"/>
    <p:sldId id="527" r:id="rId24"/>
    <p:sldId id="579" r:id="rId25"/>
    <p:sldId id="487" r:id="rId26"/>
    <p:sldId id="392" r:id="rId27"/>
    <p:sldId id="368" r:id="rId28"/>
    <p:sldId id="394" r:id="rId29"/>
    <p:sldId id="393" r:id="rId30"/>
    <p:sldId id="581" r:id="rId31"/>
    <p:sldId id="580" r:id="rId32"/>
    <p:sldId id="399" r:id="rId33"/>
    <p:sldId id="379" r:id="rId34"/>
    <p:sldId id="401" r:id="rId35"/>
    <p:sldId id="402" r:id="rId36"/>
    <p:sldId id="404" r:id="rId37"/>
    <p:sldId id="582" r:id="rId38"/>
    <p:sldId id="406" r:id="rId39"/>
    <p:sldId id="411" r:id="rId40"/>
    <p:sldId id="412" r:id="rId41"/>
    <p:sldId id="419" r:id="rId42"/>
    <p:sldId id="435" r:id="rId43"/>
    <p:sldId id="583" r:id="rId44"/>
    <p:sldId id="388" r:id="rId45"/>
    <p:sldId id="389" r:id="rId46"/>
  </p:sldIdLst>
  <p:sldSz cx="9144000" cy="6858000" type="screen4x3"/>
  <p:notesSz cx="7104063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DE61A4-9E61-42BA-800E-844988F5CC52}">
          <p14:sldIdLst>
            <p14:sldId id="256"/>
            <p14:sldId id="367"/>
            <p14:sldId id="552"/>
            <p14:sldId id="339"/>
            <p14:sldId id="381"/>
            <p14:sldId id="337"/>
            <p14:sldId id="577"/>
            <p14:sldId id="384"/>
            <p14:sldId id="308"/>
            <p14:sldId id="442"/>
            <p14:sldId id="578"/>
            <p14:sldId id="505"/>
            <p14:sldId id="508"/>
            <p14:sldId id="512"/>
            <p14:sldId id="513"/>
            <p14:sldId id="514"/>
            <p14:sldId id="523"/>
            <p14:sldId id="507"/>
            <p14:sldId id="511"/>
            <p14:sldId id="517"/>
            <p14:sldId id="518"/>
            <p14:sldId id="532"/>
            <p14:sldId id="527"/>
            <p14:sldId id="579"/>
            <p14:sldId id="487"/>
            <p14:sldId id="392"/>
            <p14:sldId id="368"/>
            <p14:sldId id="394"/>
            <p14:sldId id="393"/>
            <p14:sldId id="581"/>
            <p14:sldId id="580"/>
            <p14:sldId id="399"/>
            <p14:sldId id="379"/>
            <p14:sldId id="401"/>
            <p14:sldId id="402"/>
            <p14:sldId id="404"/>
            <p14:sldId id="582"/>
            <p14:sldId id="406"/>
            <p14:sldId id="411"/>
            <p14:sldId id="412"/>
            <p14:sldId id="419"/>
            <p14:sldId id="435"/>
            <p14:sldId id="583"/>
            <p14:sldId id="388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Гушникова" initials="СГ" lastIdx="1" clrIdx="0">
    <p:extLst>
      <p:ext uri="{19B8F6BF-5375-455C-9EA6-DF929625EA0E}">
        <p15:presenceInfo xmlns:p15="http://schemas.microsoft.com/office/powerpoint/2012/main" userId="4171e1f77fe82a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33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8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7427CC-5D15-47F6-8D12-4BCCF65BA0B5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4837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8FAA38-9938-4239-9C93-7045806CA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39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D42E18-B78E-4839-9DA0-093AAF972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67E64-D19F-469D-861B-69A90792262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3FE1AA87-1244-44AC-A03C-9770BF74D6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24FB2CAB-AD8B-4340-AA02-6911855B8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A6B10A-6C9A-488C-8734-DEDE3C18B8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90266-DCA7-41AB-8086-54352876CFE4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8AA7E29-5235-4FC2-B69E-A200C868B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D2903643-6183-4FBB-942B-13F83A48F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840F5A-4877-4818-808D-CAA298E66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65126-4D12-4801-960F-41DB8657FFF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A9A7D53D-C307-45DF-B7F6-19CEC95FB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BBD1B9FA-C9F8-4011-9204-6D4395782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26746-A193-452C-8666-02553E362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27683-DACC-4924-88BF-D5D616C74EB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164CB11C-6FFF-4191-9638-F460EEA2C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078C7151-3E66-44BD-A5E9-12F0F2F94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540813-B0F0-4758-B203-EAAE15EB9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72F07-D336-4E36-B189-B49A79D398D3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09250" name="Rectangle 2">
            <a:extLst>
              <a:ext uri="{FF2B5EF4-FFF2-40B4-BE49-F238E27FC236}">
                <a16:creationId xmlns:a16="http://schemas.microsoft.com/office/drawing/2014/main" id="{E285285F-1B0A-4320-9F0D-5D680CEDE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DD78F2C3-A829-4857-8211-928E051F7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FEF8EB-A8BF-4229-95D0-9205D8FAF6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575BA-F844-4D4B-AF43-793BF88A2998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145C3479-76D0-4C2B-A73C-AA4ACA315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7AEA6068-9DAB-48FA-B482-F512D242D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BD8CB4-8E68-423E-8CB8-E2B98FDBCB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15138-D051-466E-A190-62A8F7B7E1BA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01058" name="Rectangle 2">
            <a:extLst>
              <a:ext uri="{FF2B5EF4-FFF2-40B4-BE49-F238E27FC236}">
                <a16:creationId xmlns:a16="http://schemas.microsoft.com/office/drawing/2014/main" id="{631455AF-ADAB-4FE1-8615-F9123B924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079A9C20-4E17-4514-8AE6-DB1634353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613FAD-DE00-4629-BF41-4AF20ABF1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F48FA-BA93-4BD3-9AD5-FE9856D3DD0D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FCEC0C78-98E7-4B27-B72F-E7F15CB9E5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E034D517-4525-4868-BA4D-00BBA7D8B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A0EFF9-A34E-45BE-A9AB-46A0683958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B6918-0521-4B84-9E8F-2C7F24288CA3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AE46DD77-0556-40A5-97E1-BD5AE617D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9049B538-0148-412A-9959-4ABA2AAA6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4056-5F93-49A4-97BC-ED4E583B52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54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0067-85FE-45EA-8688-D70797DC75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17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042B-F736-460F-B036-1B5D23D4F5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5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01679-F566-40A2-8992-10060524E7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12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5E50-746B-4279-ADF8-4C7BCCCFA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32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EE0A0-20E5-497B-B231-CA211B218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58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D136-41A9-4B12-9751-F0F4329FE7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82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4AF2-28FB-414F-BFC6-F667CB45E9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87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6862-AD33-40C5-B959-F74C02FF8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32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4BBE-7F5C-4935-8CBE-A63497233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38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7CAF-0C3D-4EF8-9A84-33BA60FFE5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03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7952-6F72-47CA-9BDE-DFEEFDC21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45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213F-6456-4AB2-BD44-024DE5D66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52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48B84D-6C61-4DB2-B49C-A8EACCAE4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008062" y="1984575"/>
            <a:ext cx="7127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</a:rPr>
              <a:t>Он-</a:t>
            </a:r>
            <a:r>
              <a:rPr lang="ru-RU" altLang="ru-RU" sz="2000" b="1" dirty="0" err="1">
                <a:solidFill>
                  <a:schemeClr val="tx2"/>
                </a:solidFill>
              </a:rPr>
              <a:t>лайн</a:t>
            </a:r>
            <a:r>
              <a:rPr lang="ru-RU" altLang="ru-RU" sz="2000" b="1" dirty="0">
                <a:solidFill>
                  <a:schemeClr val="tx2"/>
                </a:solidFill>
              </a:rPr>
              <a:t>  семинар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18" y="3212976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chemeClr val="tx2"/>
                </a:solidFill>
                <a:latin typeface="Roboto"/>
              </a:rPr>
              <a:t>«</a:t>
            </a:r>
            <a:r>
              <a:rPr lang="ru-RU" sz="3600" dirty="0" err="1">
                <a:solidFill>
                  <a:schemeClr val="tx2"/>
                </a:solidFill>
                <a:latin typeface="Roboto"/>
              </a:rPr>
              <a:t>Пациентоориентированный</a:t>
            </a:r>
            <a:r>
              <a:rPr lang="ru-RU" sz="3600" dirty="0">
                <a:solidFill>
                  <a:schemeClr val="tx2"/>
                </a:solidFill>
                <a:latin typeface="Roboto"/>
              </a:rPr>
              <a:t> подход- как требование внутреннего контроля качества и безопасности медицинской деятельности мед. организации»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Информационно-образовательный портал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«УПРАВЛЕНИЕ ЗДРАВООХРАНЕНИЕМ»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Всероссийское профессиональное сообщество руководителей и специалистов медицинских организаций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C1FFA81-969F-43A3-9D69-75869195D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Почему клиенты уходят</a:t>
            </a:r>
          </a:p>
        </p:txBody>
      </p:sp>
      <p:pic>
        <p:nvPicPr>
          <p:cNvPr id="19459" name="Picture 3" descr="666">
            <a:extLst>
              <a:ext uri="{FF2B5EF4-FFF2-40B4-BE49-F238E27FC236}">
                <a16:creationId xmlns:a16="http://schemas.microsoft.com/office/drawing/2014/main" id="{6E75EEDD-AFD9-4070-999A-5C441E77917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700213"/>
            <a:ext cx="6680200" cy="474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A26B92-9694-45D2-B005-CCED0121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548680"/>
            <a:ext cx="731361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tx2"/>
                </a:solidFill>
              </a:rPr>
              <a:t>Пациентоориентированный</a:t>
            </a:r>
            <a:r>
              <a:rPr lang="ru-RU" dirty="0">
                <a:solidFill>
                  <a:schemeClr val="tx2"/>
                </a:solidFill>
              </a:rPr>
              <a:t> подход в работе медицинской сестры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57FCC39-3F42-4F3E-9B34-B8477FC9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320480" cy="5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1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>
            <a:extLst>
              <a:ext uri="{FF2B5EF4-FFF2-40B4-BE49-F238E27FC236}">
                <a16:creationId xmlns:a16="http://schemas.microsoft.com/office/drawing/2014/main" id="{F141A35A-9671-4A59-B05B-A8AF66DD7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88338" cy="28797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 dirty="0">
                <a:solidFill>
                  <a:srgbClr val="990000"/>
                </a:solidFill>
              </a:rPr>
              <a:t>Элементы </a:t>
            </a:r>
            <a:r>
              <a:rPr lang="ru-RU" altLang="ru-RU" sz="3600" b="1" dirty="0" err="1">
                <a:solidFill>
                  <a:srgbClr val="990000"/>
                </a:solidFill>
              </a:rPr>
              <a:t>клиентоориентированного</a:t>
            </a:r>
            <a:r>
              <a:rPr lang="ru-RU" altLang="ru-RU" sz="3600" b="1" dirty="0">
                <a:solidFill>
                  <a:srgbClr val="990000"/>
                </a:solidFill>
              </a:rPr>
              <a:t> сервиса в работе мед. сестры</a:t>
            </a:r>
          </a:p>
        </p:txBody>
      </p:sp>
      <p:pic>
        <p:nvPicPr>
          <p:cNvPr id="281607" name="Picture 7">
            <a:extLst>
              <a:ext uri="{FF2B5EF4-FFF2-40B4-BE49-F238E27FC236}">
                <a16:creationId xmlns:a16="http://schemas.microsoft.com/office/drawing/2014/main" id="{12B57C35-0D0B-4AEF-B0C9-804CE865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08488"/>
            <a:ext cx="2449513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A4A798AB-FCAA-49C8-9881-5A9ED6FE1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9001000" cy="1143000"/>
          </a:xfrm>
        </p:spPr>
        <p:txBody>
          <a:bodyPr/>
          <a:lstStyle/>
          <a:p>
            <a:pPr algn="ctr"/>
            <a:br>
              <a:rPr lang="ru-RU" altLang="ru-RU" sz="3200" dirty="0"/>
            </a:br>
            <a:r>
              <a:rPr lang="ru-RU" altLang="ru-RU" sz="3200" dirty="0"/>
              <a:t> Элементы </a:t>
            </a:r>
            <a:r>
              <a:rPr lang="ru-RU" altLang="ru-RU" sz="3200" dirty="0" err="1"/>
              <a:t>клиентоориентированного</a:t>
            </a:r>
            <a:r>
              <a:rPr lang="ru-RU" altLang="ru-RU" sz="3200" dirty="0"/>
              <a:t> сервиса: </a:t>
            </a:r>
            <a:br>
              <a:rPr lang="ru-RU" altLang="ru-RU" sz="3200" dirty="0"/>
            </a:br>
            <a:r>
              <a:rPr lang="ru-RU" altLang="ru-RU" sz="3200" dirty="0"/>
              <a:t>внутренний настрой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5BE4F619-2230-43C8-89E7-53E209C93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Внутренний настрой – улыбка и доброжелательность. </a:t>
            </a:r>
          </a:p>
          <a:p>
            <a:r>
              <a:rPr lang="ru-RU" altLang="ru-RU"/>
              <a:t>Улыбайтесь искренне</a:t>
            </a:r>
            <a:r>
              <a:rPr lang="ru-RU" altLang="ru-RU" b="1"/>
              <a:t> </a:t>
            </a:r>
            <a:r>
              <a:rPr lang="ru-RU" altLang="ru-RU"/>
              <a:t>каждому Пациенту.</a:t>
            </a:r>
          </a:p>
          <a:p>
            <a:r>
              <a:rPr lang="ru-RU" altLang="ru-RU">
                <a:solidFill>
                  <a:srgbClr val="990000"/>
                </a:solidFill>
              </a:rPr>
              <a:t>Улыбка и внимание медицинской сестры дает возможность Пациенту почувствовать себя нужным и значимым.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A9E1FBB7-5A32-43E3-AD3D-297F7C74C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927975" cy="1143000"/>
          </a:xfrm>
        </p:spPr>
        <p:txBody>
          <a:bodyPr/>
          <a:lstStyle/>
          <a:p>
            <a:pPr algn="ctr"/>
            <a:br>
              <a:rPr lang="ru-RU" altLang="ru-RU" sz="3200"/>
            </a:br>
            <a:r>
              <a:rPr lang="ru-RU" altLang="ru-RU" sz="3200"/>
              <a:t> </a:t>
            </a:r>
            <a:r>
              <a:rPr lang="ru-RU" altLang="ru-RU" sz="2800"/>
              <a:t>Элементы клиентоориентированный сервиса:</a:t>
            </a:r>
            <a:r>
              <a:rPr lang="ru-RU" altLang="ru-RU" sz="3200"/>
              <a:t> </a:t>
            </a:r>
            <a:br>
              <a:rPr lang="ru-RU" altLang="ru-RU" sz="3200"/>
            </a:br>
            <a:r>
              <a:rPr lang="ru-RU" altLang="ru-RU" sz="3200"/>
              <a:t>форма общения с пациентом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A7A44A9F-C60E-4352-8142-CAF61435F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500"/>
              <a:t>Приветствие Пациента: здоровайтесь с каждым пациентом.</a:t>
            </a:r>
          </a:p>
          <a:p>
            <a:pPr>
              <a:lnSpc>
                <a:spcPct val="90000"/>
              </a:lnSpc>
            </a:pPr>
            <a:r>
              <a:rPr lang="ru-RU" altLang="ru-RU" sz="2500"/>
              <a:t>Стремитесь всегда максимально помочь любому Пациенту. </a:t>
            </a:r>
          </a:p>
          <a:p>
            <a:pPr>
              <a:lnSpc>
                <a:spcPct val="90000"/>
              </a:lnSpc>
            </a:pPr>
            <a:r>
              <a:rPr lang="ru-RU" altLang="ru-RU" sz="2500"/>
              <a:t>Порядок и чистота во всем. Рабочее место медицинской сестры, процедурный кабинет должны быть всегда в порядке и чистыми.</a:t>
            </a:r>
          </a:p>
          <a:p>
            <a:pPr>
              <a:lnSpc>
                <a:spcPct val="90000"/>
              </a:lnSpc>
            </a:pPr>
            <a:r>
              <a:rPr lang="ru-RU" altLang="ru-RU" sz="2500"/>
              <a:t>Вести разговоры только по делу  в присутствии пациента. Любые посторонние разговоры это знак неуважения к пациенту.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>
            <a:extLst>
              <a:ext uri="{FF2B5EF4-FFF2-40B4-BE49-F238E27FC236}">
                <a16:creationId xmlns:a16="http://schemas.microsoft.com/office/drawing/2014/main" id="{D10FE095-08BA-411A-9680-EA24BA922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990000"/>
                </a:solidFill>
              </a:rPr>
              <a:t>Медицинская сестра обязана знать всех записавшихся заранее и ожидаемых пациентов на прием   по имени и отчеству  и обращаться строго по имени и отчеству.</a:t>
            </a:r>
          </a:p>
        </p:txBody>
      </p:sp>
      <p:sp>
        <p:nvSpPr>
          <p:cNvPr id="289797" name="Rectangle 5">
            <a:extLst>
              <a:ext uri="{FF2B5EF4-FFF2-40B4-BE49-F238E27FC236}">
                <a16:creationId xmlns:a16="http://schemas.microsoft.com/office/drawing/2014/main" id="{0408F0DA-78A7-466A-A0F6-C6F24F8D3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313613" cy="1143000"/>
          </a:xfrm>
          <a:noFill/>
          <a:ln/>
        </p:spPr>
        <p:txBody>
          <a:bodyPr/>
          <a:lstStyle/>
          <a:p>
            <a:pPr algn="ctr"/>
            <a:br>
              <a:rPr lang="ru-RU" altLang="ru-RU" sz="2800"/>
            </a:br>
            <a:r>
              <a:rPr lang="ru-RU" altLang="ru-RU" sz="2800"/>
              <a:t> Элементы</a:t>
            </a:r>
            <a:r>
              <a:rPr lang="ru-RU" altLang="ru-RU"/>
              <a:t> </a:t>
            </a:r>
            <a:r>
              <a:rPr lang="ru-RU" altLang="ru-RU" sz="2800"/>
              <a:t>клиентоориентированного сервиса: </a:t>
            </a:r>
            <a:br>
              <a:rPr lang="ru-RU" altLang="ru-RU" sz="2800"/>
            </a:br>
            <a:r>
              <a:rPr lang="ru-RU" altLang="ru-RU" sz="2800"/>
              <a:t>форма общения с пациентом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135248FF-25AA-4B65-8BA1-65CE486E8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Клиентоориентированный сервис</a:t>
            </a:r>
            <a:br>
              <a:rPr lang="ru-RU" altLang="ru-RU" sz="3200"/>
            </a:br>
            <a:r>
              <a:rPr lang="ru-RU" altLang="ru-RU" sz="3200"/>
              <a:t>внимание к каждому пациенту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794266D2-73E2-4C08-9C18-D571D1454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При приглашении пациента в процедурный кабинет  медицинская сестра, использует фразу: «Имя, отчество пациента, я медицинская сестра ФИО, приглашаю Вас в процедурный кабинет, пройдемте за мной».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>
            <a:extLst>
              <a:ext uri="{FF2B5EF4-FFF2-40B4-BE49-F238E27FC236}">
                <a16:creationId xmlns:a16="http://schemas.microsoft.com/office/drawing/2014/main" id="{872D3F9C-C195-4E48-873D-86EE2FB70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4400">
                <a:solidFill>
                  <a:srgbClr val="990000"/>
                </a:solidFill>
              </a:rPr>
              <a:t>Методы оказывания внимания пациенту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sz="4400">
              <a:solidFill>
                <a:srgbClr val="990000"/>
              </a:solidFill>
            </a:endParaRPr>
          </a:p>
        </p:txBody>
      </p:sp>
      <p:pic>
        <p:nvPicPr>
          <p:cNvPr id="326660" name="Picture 4">
            <a:extLst>
              <a:ext uri="{FF2B5EF4-FFF2-40B4-BE49-F238E27FC236}">
                <a16:creationId xmlns:a16="http://schemas.microsoft.com/office/drawing/2014/main" id="{A672EF40-A752-4B8B-AD96-6B1F7D31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2808288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1F282D0E-A1BB-492E-B526-3104796C6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 Элементы внимания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AADD1E59-2CBE-438B-9577-C66549B84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ru-RU" altLang="ru-RU" sz="2500"/>
              <a:t>Обращение по имени отчеству 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ru-RU" altLang="ru-RU" sz="2500"/>
              <a:t>Искреннее желание помочь клиенту, проявление эмпатии.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ru-RU" altLang="ru-RU" sz="2500"/>
              <a:t>Самопрезентация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ru-RU" altLang="ru-RU" sz="2500"/>
              <a:t>Понимание и контроль состояния пациента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ru-RU" altLang="ru-RU" sz="2500"/>
              <a:t>Использование техники присоединения в общении с пациентом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r>
              <a:rPr lang="ru-RU" altLang="ru-RU" sz="2500"/>
              <a:t>Техника активного слушания</a:t>
            </a:r>
          </a:p>
          <a:p>
            <a:pPr marL="552450" indent="-552450">
              <a:buFont typeface="Wingdings" panose="05000000000000000000" pitchFamily="2" charset="2"/>
              <a:buAutoNum type="arabicPeriod"/>
            </a:pPr>
            <a:endParaRPr lang="ru-RU" altLang="ru-RU" sz="2500"/>
          </a:p>
          <a:p>
            <a:pPr marL="552450" indent="-552450">
              <a:buFont typeface="Wingdings" panose="05000000000000000000" pitchFamily="2" charset="2"/>
              <a:buAutoNum type="arabicPeriod"/>
            </a:pPr>
            <a:endParaRPr lang="ru-RU" altLang="ru-RU" sz="2500"/>
          </a:p>
          <a:p>
            <a:pPr marL="552450" indent="-552450"/>
            <a:endParaRPr lang="ru-RU" altLang="ru-RU"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D61FE040-13C0-4EEB-AE7E-F72A5D39F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Этапы проведения процедуры для пациента</a:t>
            </a: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2E8FD951-EF2F-473B-98A3-F47C2870D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/>
              <a:t>1. Подготовка к проведению процедуры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2. Встреча пациента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3. Самопрезентация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4. Выяснение потребностей пациента: уточнение назначений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5. Информирование о ходе процедуры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6. Оценка функционального состояния пациента (возможности проведения процедуры)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7. Проведение процедуры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8. Информирования пациента о сроках получения результатов анализа/о времени следующей процедуры согласно назначениям врача</a:t>
            </a:r>
          </a:p>
          <a:p>
            <a:pPr>
              <a:lnSpc>
                <a:spcPct val="80000"/>
              </a:lnSpc>
            </a:pPr>
            <a:r>
              <a:rPr lang="ru-RU" altLang="ru-RU" sz="2000" b="1"/>
              <a:t>9. Производство необходимых записей о проведенной процедуре</a:t>
            </a:r>
            <a:endParaRPr lang="ru-RU" altLang="ru-RU" sz="2000"/>
          </a:p>
          <a:p>
            <a:pPr>
              <a:lnSpc>
                <a:spcPct val="80000"/>
              </a:lnSpc>
            </a:pPr>
            <a:br>
              <a:rPr lang="ru-RU" altLang="ru-RU" sz="2000"/>
            </a:br>
            <a:endParaRPr lang="ru-RU" altLang="ru-RU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/>
              <a:t>Кто ведет обучение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3035300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5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500"/>
          </a:p>
          <a:p>
            <a:pPr eaLnBrk="1" hangingPunct="1">
              <a:lnSpc>
                <a:spcPct val="80000"/>
              </a:lnSpc>
            </a:pPr>
            <a:endParaRPr lang="ru-RU" altLang="ru-RU" sz="250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500"/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231761" y="1875680"/>
            <a:ext cx="58324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Лушникова Светлана Николаевна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dirty="0"/>
              <a:t>Сертифицированный  бизнес-консультант по разработке и внедрению систем менеджмента качества, внутреннего контроля качества мед. организации, аудитор систем менеджмента ( на основе требований группы стандартов ИСО 9001).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140200" y="5734050"/>
            <a:ext cx="412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>
              <a:latin typeface="Arial" panose="020B0604020202020204" pitchFamily="34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95852" y="5623659"/>
            <a:ext cx="2938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http://slushnikova.ru</a:t>
            </a:r>
            <a:endParaRPr lang="ru-RU" altLang="ru-RU" sz="2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3279297" y="3937783"/>
            <a:ext cx="5435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800" dirty="0"/>
              <a:t>Автор обучающих программ, семинаров, тренингов, статей для медицинских центров и клиник.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800" dirty="0"/>
              <a:t>Разработчик корпоративных стандартов работы медицинских учреждений </a:t>
            </a:r>
            <a:r>
              <a:rPr lang="ru-RU" altLang="ru-RU" sz="2000" dirty="0"/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3" y="1986943"/>
            <a:ext cx="2938239" cy="3427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50941"/>
            <a:ext cx="1556792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5B198052-42E7-4295-991B-6642FD596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/>
              <a:t>Стандарт встречи пациента, самопрезентации  и взаимодействия с пациентом</a:t>
            </a:r>
            <a:r>
              <a:rPr lang="ru-RU" altLang="ru-RU" sz="3200"/>
              <a:t> </a:t>
            </a:r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0A6AD544-0DAD-431A-A7F1-F8FD3CA5F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Цель этапа: установление доверительного контакта, снятие тревоги и страхов у пациента, самопрезентация.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Перед приемом пациента медицинская сестра уточняет </a:t>
            </a:r>
            <a:br>
              <a:rPr lang="ru-RU" altLang="ru-RU"/>
            </a:br>
            <a:r>
              <a:rPr lang="ru-RU" altLang="ru-RU"/>
              <a:t>И.О. пациента (берет график записи у администратора или «принимает» пациента от врача)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197F5540-3908-4400-B8E8-783067257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/>
              <a:t>Стандарт встречи пациента, самопрезентации  и взаимодействия с пациентом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729EFED8-BEF1-4878-9746-90E71AB29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100"/>
              <a:t>Медицинская сестра приглашает пациента на процедуру по имени отчеству,  говорит четко и внятно: </a:t>
            </a:r>
            <a:r>
              <a:rPr lang="ru-RU" altLang="ru-RU" sz="2100" i="1"/>
              <a:t>«Здравствуйте, Иван Петрович! Я Ваша медицинская сестра – Наталья Петровна. Проходите, пожалуйста!»</a:t>
            </a:r>
            <a:endParaRPr lang="ru-RU" altLang="ru-RU" sz="2100"/>
          </a:p>
          <a:p>
            <a:pPr>
              <a:lnSpc>
                <a:spcPct val="90000"/>
              </a:lnSpc>
            </a:pPr>
            <a:r>
              <a:rPr lang="ru-RU" altLang="ru-RU" sz="2100"/>
              <a:t>Пригласить пациента присесть и разместить личные вещи на видном месте: 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«Располагайтесь,  пожалуйста!».</a:t>
            </a:r>
          </a:p>
          <a:p>
            <a:pPr>
              <a:lnSpc>
                <a:spcPct val="90000"/>
              </a:lnSpc>
            </a:pPr>
            <a:r>
              <a:rPr lang="ru-RU" altLang="ru-RU" sz="2100"/>
              <a:t> Тон голоса теплый, деловой, поддерживающий, искренне сочувствующий, эмоционально-отзывчивый во время всего разговора.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7F80BC81-3484-4AAF-B220-F26AB51D2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Стандарт выяснения назначений врача 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43427B23-DB31-442F-8829-6C8FA74D0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557338"/>
            <a:ext cx="8288089" cy="53006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100" b="1" dirty="0"/>
              <a:t>Цель этапа: обеспечение соответствия проведения процедур (заборов) назначениям врача.</a:t>
            </a:r>
          </a:p>
          <a:p>
            <a:pPr>
              <a:lnSpc>
                <a:spcPct val="90000"/>
              </a:lnSpc>
            </a:pPr>
            <a:r>
              <a:rPr lang="ru-RU" altLang="ru-RU" sz="2100" dirty="0"/>
              <a:t>Уточнить назначения процедуры в  медицинской карте (компьютерной программе):</a:t>
            </a:r>
            <a:r>
              <a:rPr lang="ru-RU" altLang="ru-RU" sz="2100" dirty="0">
                <a:solidFill>
                  <a:schemeClr val="tx2"/>
                </a:solidFill>
              </a:rPr>
              <a:t> </a:t>
            </a:r>
            <a:r>
              <a:rPr lang="ru-RU" altLang="ru-RU" sz="2100" i="1" dirty="0">
                <a:solidFill>
                  <a:schemeClr val="tx2"/>
                </a:solidFill>
              </a:rPr>
              <a:t>«Давайте уточним Ваши назначения, Иван Петрович. Вам необходимо сдать… Все верно?» или «Сегодня у нас капельница с … Верно?» или «Доктор назначил Вам следующее...».</a:t>
            </a:r>
            <a:endParaRPr lang="ru-RU" altLang="ru-RU" sz="21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100" dirty="0"/>
              <a:t>В случае назначений процедур не от врача  нашей клиники – пригласить свободного доктора, для предварительной экспресс - консультации и записи в медицинскую документацию.</a:t>
            </a:r>
          </a:p>
          <a:p>
            <a:pPr>
              <a:lnSpc>
                <a:spcPct val="90000"/>
              </a:lnSpc>
            </a:pPr>
            <a:r>
              <a:rPr lang="ru-RU" altLang="ru-RU" sz="2100" dirty="0"/>
              <a:t>В случае назначений лабораторных исследований не врача нашей клиники – уточнить, есть ли бумажное направление, проанализировать его, уточнить вид исследований. Например, занести данные о процедуре в Журнал учета процедур.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26C7D88F-6EFC-40B7-BB12-1BF85B0F4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Стандарт подготовки к проведению процедуры </a:t>
            </a:r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CDE3AC48-8982-4F14-AEDC-68A77878B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50307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 b="1"/>
              <a:t>Цель: обеспечить качество (соответствие нормативным требованиям) и безопасность проведения процедуры,  комфортное самочувствие пациента во время проведения процедуры.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Обработать кушетку/ кресло, столик для забора дезраствором.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Постелить одноразовую салфетку.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Помочь пациенту принять удобную для него и для проведения манипуляции позу. Удостовериться, что пациенту тепло и удобно: </a:t>
            </a:r>
            <a:r>
              <a:rPr lang="ru-RU" altLang="ru-RU" sz="1700" i="1">
                <a:solidFill>
                  <a:schemeClr val="tx2"/>
                </a:solidFill>
              </a:rPr>
              <a:t>«Вам удобно Иван Петрович? Вас накрыть еще одеялом?» 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Надеть перчатки, маску в присутствии пациента.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Продемонстрировать пациенту вскрытие упаковки одноразовых шприцов, капельниц, препаратов для инъекций: вскрыть препарат, шприц, пробирки в присутствии пациента. Ампулу обработать перед вскрытием спиртовой салфеткой.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 Прокомментировать ход процедуры: </a:t>
            </a:r>
            <a:r>
              <a:rPr lang="ru-RU" altLang="ru-RU" sz="1700" i="1">
                <a:solidFill>
                  <a:schemeClr val="tx2"/>
                </a:solidFill>
              </a:rPr>
              <a:t>«скорость введения препарат посредством капельницы по инструкции 40-60 капель в минуту, то есть длительность вашей процедуры будет составлять примерно час. Вы готовы?»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087B9-9A73-4F08-A2ED-4709EB05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/>
              <a:t>Пациентоориентированный</a:t>
            </a:r>
            <a:r>
              <a:rPr lang="ru-RU" sz="2800" dirty="0"/>
              <a:t> подход в работе мед. регистратора/администратора</a:t>
            </a:r>
          </a:p>
        </p:txBody>
      </p:sp>
      <p:pic>
        <p:nvPicPr>
          <p:cNvPr id="4" name="Picture 2" descr="Стандарты эффективного общения медицинского регистратора поликлиники. Пациентоориентированный подход.">
            <a:extLst>
              <a:ext uri="{FF2B5EF4-FFF2-40B4-BE49-F238E27FC236}">
                <a16:creationId xmlns:a16="http://schemas.microsoft.com/office/drawing/2014/main" id="{2234D3F7-0ECA-4798-B7DE-F6FBF6C0CC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05937"/>
            <a:ext cx="4156769" cy="53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65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E3945B3-8415-4215-BE6A-279402EAF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/>
              <a:t>Как работать по стандартам администратора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C6D5DAD-8949-4417-A04C-84CCA4BE7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500" dirty="0"/>
              <a:t> Стандарты работы – это  собранные воедино алгоритмы, примеры скриптов, сценариев поведения,  требующие быстрой реакции администратора на ситуации, возникающие в ходе работы на телефоне и в живу с  пациентами.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5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500" b="1" dirty="0">
                <a:solidFill>
                  <a:srgbClr val="990000"/>
                </a:solidFill>
              </a:rPr>
              <a:t>!!! На каждом этапе работы мед. регистратора/администратора регламентирован </a:t>
            </a:r>
            <a:r>
              <a:rPr lang="ru-RU" altLang="ru-RU" sz="2500" b="1" dirty="0" err="1">
                <a:solidFill>
                  <a:srgbClr val="990000"/>
                </a:solidFill>
              </a:rPr>
              <a:t>пациентоориентированный</a:t>
            </a:r>
            <a:r>
              <a:rPr lang="ru-RU" altLang="ru-RU" sz="2500" b="1" dirty="0">
                <a:solidFill>
                  <a:srgbClr val="990000"/>
                </a:solidFill>
              </a:rPr>
              <a:t> подход в общении с пациентом.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AE548ED-2EC5-454B-B28B-7F04483D6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 err="1"/>
              <a:t>Пациентоориентированный</a:t>
            </a:r>
            <a:r>
              <a:rPr lang="ru-RU" altLang="ru-RU" sz="3200" dirty="0"/>
              <a:t> подход при отработке входящего звонка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8F85EB-2C06-4A43-9EFE-67CE9324E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500" dirty="0"/>
              <a:t>Позитивный настрой – «Внутренняя улыбка»</a:t>
            </a:r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500" dirty="0"/>
              <a:t>Обращение  к пациенту по имени (отчеству) </a:t>
            </a:r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500" dirty="0"/>
              <a:t>Подстройка под темп речи                    (используем по темпераментам человека: четыре типа темпераментов)</a:t>
            </a:r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500" dirty="0"/>
              <a:t>Искреннее желание помочь пациенту, проявление эмпатии.</a:t>
            </a:r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500" dirty="0"/>
              <a:t>Выказывание внимания пациенту</a:t>
            </a:r>
          </a:p>
          <a:p>
            <a:pPr marL="552450" indent="-55245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ru-RU" altLang="ru-RU" sz="2500" dirty="0"/>
          </a:p>
          <a:p>
            <a:pPr marL="552450" indent="-552450" eaLnBrk="1" hangingPunct="1">
              <a:lnSpc>
                <a:spcPct val="80000"/>
              </a:lnSpc>
            </a:pPr>
            <a:endParaRPr lang="ru-RU" altLang="ru-RU" sz="2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3166D57-2638-4F32-BFFA-1833FDC0B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721" y="393793"/>
            <a:ext cx="8310759" cy="1143000"/>
          </a:xfrm>
        </p:spPr>
        <p:txBody>
          <a:bodyPr/>
          <a:lstStyle/>
          <a:p>
            <a:pPr algn="ctr" eaLnBrk="1" hangingPunct="1"/>
            <a:r>
              <a:rPr lang="ru-RU" altLang="ru-RU" sz="3200" dirty="0">
                <a:solidFill>
                  <a:schemeClr val="hlink"/>
                </a:solidFill>
              </a:rPr>
              <a:t>Алгоритм общения с пациентом при записи на прием (по телефону и при личном контакте)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B2CA061-9C0D-4623-B5F2-FA3E47047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1916832"/>
            <a:ext cx="7200900" cy="3240087"/>
          </a:xfrm>
        </p:spPr>
        <p:txBody>
          <a:bodyPr/>
          <a:lstStyle/>
          <a:p>
            <a:pPr marL="552450" indent="-552450" eaLnBrk="1" hangingPunct="1">
              <a:buFont typeface="Wingdings" panose="05000000000000000000" pitchFamily="2" charset="2"/>
              <a:buAutoNum type="arabicPeriod"/>
            </a:pPr>
            <a:r>
              <a:rPr lang="ru-RU" altLang="ru-RU" dirty="0">
                <a:latin typeface="Arial" panose="020B0604020202020204" pitchFamily="34" charset="0"/>
              </a:rPr>
              <a:t>Самопрезентация </a:t>
            </a:r>
            <a:r>
              <a:rPr lang="ru-RU" altLang="ru-RU" dirty="0"/>
              <a:t> </a:t>
            </a:r>
          </a:p>
          <a:p>
            <a:pPr marL="552450" indent="-552450" eaLnBrk="1" hangingPunct="1">
              <a:buFont typeface="Wingdings" panose="05000000000000000000" pitchFamily="2" charset="2"/>
              <a:buAutoNum type="arabicPeriod"/>
            </a:pPr>
            <a:r>
              <a:rPr lang="ru-RU" altLang="ru-RU" dirty="0"/>
              <a:t>Установление контакта</a:t>
            </a:r>
          </a:p>
          <a:p>
            <a:pPr marL="552450" indent="-552450" eaLnBrk="1" hangingPunct="1">
              <a:buFont typeface="Wingdings" panose="05000000000000000000" pitchFamily="2" charset="2"/>
              <a:buAutoNum type="arabicPeriod"/>
            </a:pPr>
            <a:r>
              <a:rPr lang="ru-RU" altLang="ru-RU" dirty="0"/>
              <a:t>Выяснение потребностей </a:t>
            </a:r>
          </a:p>
          <a:p>
            <a:pPr marL="552450" indent="-552450" eaLnBrk="1" hangingPunct="1">
              <a:buFont typeface="Wingdings" panose="05000000000000000000" pitchFamily="2" charset="2"/>
              <a:buAutoNum type="arabicPeriod"/>
            </a:pPr>
            <a:r>
              <a:rPr lang="ru-RU" altLang="ru-RU" dirty="0"/>
              <a:t>Презентация услуг </a:t>
            </a:r>
          </a:p>
          <a:p>
            <a:pPr marL="552450" indent="-552450" eaLnBrk="1" hangingPunct="1">
              <a:buFont typeface="Wingdings" panose="05000000000000000000" pitchFamily="2" charset="2"/>
              <a:buAutoNum type="arabicPeriod"/>
            </a:pPr>
            <a:r>
              <a:rPr lang="ru-RU" altLang="ru-RU" dirty="0"/>
              <a:t>Работа с возражениями </a:t>
            </a:r>
          </a:p>
          <a:p>
            <a:pPr marL="552450" indent="-552450" eaLnBrk="1" hangingPunct="1">
              <a:buFont typeface="Wingdings" panose="05000000000000000000" pitchFamily="2" charset="2"/>
              <a:buAutoNum type="arabicPeriod"/>
            </a:pPr>
            <a:r>
              <a:rPr lang="ru-RU" altLang="ru-RU" dirty="0"/>
              <a:t>Запись на прием</a:t>
            </a:r>
          </a:p>
          <a:p>
            <a:pPr marL="552450" indent="-552450" eaLnBrk="1" hangingPunct="1">
              <a:buFont typeface="Wingdings" panose="05000000000000000000" pitchFamily="2" charset="2"/>
              <a:buAutoNum type="arabicPeriod"/>
            </a:pPr>
            <a:r>
              <a:rPr lang="ru-RU" altLang="ru-RU" dirty="0"/>
              <a:t>Выход из контакта</a:t>
            </a: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9A9E2993-3866-4DF1-B327-D57593A0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237288"/>
            <a:ext cx="397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hlink"/>
                </a:solidFill>
                <a:latin typeface="Arial" panose="020B0604020202020204" pitchFamily="34" charset="0"/>
              </a:rPr>
              <a:t>http://slushnikova.ru/med</a:t>
            </a:r>
            <a:r>
              <a:rPr lang="ru-RU" altLang="ru-RU" sz="2400">
                <a:solidFill>
                  <a:schemeClr val="hlink"/>
                </a:solidFill>
                <a:latin typeface="Arial" panose="020B0604020202020204" pitchFamily="34" charset="0"/>
              </a:rPr>
              <a:t>/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6A60272-D46E-4EFE-B862-86E17167F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/>
              <a:t> Пример скрипта по этапу- «Самопрезентация + установление контакта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477523D-DD13-4E33-8C60-2E00FD108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2681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Добрый день, (утро, вечер), Клиника </a:t>
            </a:r>
            <a:r>
              <a:rPr lang="ru-RU" altLang="ru-RU" sz="2000" dirty="0" err="1"/>
              <a:t>Ххх</a:t>
            </a:r>
            <a:r>
              <a:rPr lang="ru-RU" altLang="ru-RU" sz="2000" dirty="0"/>
              <a:t>» _________________ , администратор  ………..(Имя) слушаю Вас. ( </a:t>
            </a:r>
            <a:r>
              <a:rPr lang="ru-RU" altLang="ru-RU" sz="2000" i="1" dirty="0">
                <a:solidFill>
                  <a:srgbClr val="990000"/>
                </a:solidFill>
              </a:rPr>
              <a:t>техника «внутренняя улыбка»)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i="1" dirty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Вопрос звонящего </a:t>
            </a:r>
            <a:r>
              <a:rPr lang="ru-RU" altLang="ru-RU" sz="2000" dirty="0" err="1"/>
              <a:t>пациента_________Например</a:t>
            </a:r>
            <a:r>
              <a:rPr lang="ru-RU" altLang="ru-RU" sz="2000" dirty="0"/>
              <a:t>, пациент спрашивает о записи на прием к врачу неврологу.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i="1" dirty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>
                <a:solidFill>
                  <a:schemeClr val="tx2"/>
                </a:solidFill>
              </a:rPr>
              <a:t>- Да, конечно, сейчас подберем удобное для вас время, будьте добры, как к вам обращаться?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dirty="0"/>
              <a:t>Ответ звонящего пациента: Иван Петрович.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000" i="1" dirty="0">
                <a:solidFill>
                  <a:schemeClr val="tx2"/>
                </a:solidFill>
              </a:rPr>
              <a:t>Иван Петрович, очень приятно! Вы можете записаться к неврологу сегодня в 10.00 или завтра в 16.30. Как Вам удобно? 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1E8C5C4-C7AB-469F-BB14-B01044970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/>
              <a:t>Скрипт по этапу – «Выход из контакта»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1B875BB-9192-4487-9403-CE585EB42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«</a:t>
            </a:r>
            <a:r>
              <a:rPr lang="ru-RU" altLang="ru-RU" sz="2400" dirty="0">
                <a:solidFill>
                  <a:schemeClr val="tx2"/>
                </a:solidFill>
              </a:rPr>
              <a:t>Итак, Иван Петрович,  Вы записались на (указывает дату). Врач -Петр Семенович Иванов, будет Вас ждать в 16.00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>
                <a:solidFill>
                  <a:schemeClr val="tx2"/>
                </a:solidFill>
              </a:rPr>
              <a:t> </a:t>
            </a:r>
            <a:r>
              <a:rPr lang="ru-RU" altLang="ru-RU" sz="2400" dirty="0">
                <a:solidFill>
                  <a:schemeClr val="tx2"/>
                </a:solidFill>
              </a:rPr>
              <a:t>Вам подсказать, как к нам добраться?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- Ответ пациента.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Спасибо, за обращение в наш мед. центр. Скажите, откуда вы о нас узнали?.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- Ответ пациента.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-</a:t>
            </a:r>
            <a:r>
              <a:rPr lang="ru-RU" altLang="ru-RU" sz="2400" dirty="0">
                <a:solidFill>
                  <a:schemeClr val="tx2"/>
                </a:solidFill>
              </a:rPr>
              <a:t> Благодарю Вас за ответ, до свидания, доброго вам дня</a:t>
            </a:r>
            <a:r>
              <a:rPr lang="ru-RU" altLang="ru-RU" sz="24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20688"/>
            <a:ext cx="7313612" cy="638944"/>
          </a:xfrm>
        </p:spPr>
        <p:txBody>
          <a:bodyPr/>
          <a:lstStyle/>
          <a:p>
            <a:pPr algn="ctr" eaLnBrk="1" hangingPunct="1"/>
            <a:r>
              <a:rPr lang="ru-RU" altLang="ru-RU" dirty="0"/>
              <a:t>Что вы узнаете на он-</a:t>
            </a:r>
            <a:r>
              <a:rPr lang="ru-RU" altLang="ru-RU" dirty="0" err="1"/>
              <a:t>лайн</a:t>
            </a:r>
            <a:r>
              <a:rPr lang="ru-RU" altLang="ru-RU" dirty="0"/>
              <a:t> семинаре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24936" cy="46254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Блок № 2</a:t>
            </a:r>
          </a:p>
          <a:p>
            <a:pPr marL="0" indent="0">
              <a:buNone/>
            </a:pPr>
            <a:endParaRPr lang="ru-RU" sz="1600" b="1" dirty="0"/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- Базовые принципы </a:t>
            </a:r>
            <a:r>
              <a:rPr lang="ru-RU" sz="2000" dirty="0" err="1">
                <a:latin typeface="Verdana" panose="020B0604030504040204" pitchFamily="34" charset="0"/>
                <a:cs typeface="Arial" panose="020B0604020202020204" pitchFamily="34" charset="0"/>
              </a:rPr>
              <a:t>пациентооориентированного</a:t>
            </a: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 подхода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- стандартизация работы мед. персонала и обучение как методы внедрения </a:t>
            </a:r>
            <a:r>
              <a:rPr lang="ru-RU" sz="2000" dirty="0" err="1">
                <a:latin typeface="Verdana" panose="020B0604030504040204" pitchFamily="34" charset="0"/>
                <a:cs typeface="Arial" panose="020B0604020202020204" pitchFamily="34" charset="0"/>
              </a:rPr>
              <a:t>пациентоориентированного</a:t>
            </a: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 подхода.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>
                <a:latin typeface="Verdana" panose="020B0604030504040204" pitchFamily="34" charset="0"/>
                <a:cs typeface="Arial" panose="020B0604020202020204" pitchFamily="34" charset="0"/>
              </a:rPr>
              <a:t>Пациентоориентироанные</a:t>
            </a: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 подход в работе медицинской сестры.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>
                <a:latin typeface="Verdana" panose="020B0604030504040204" pitchFamily="34" charset="0"/>
                <a:cs typeface="Arial" panose="020B0604020202020204" pitchFamily="34" charset="0"/>
              </a:rPr>
              <a:t>Пациентоориентированный</a:t>
            </a: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 подход в работе мед. регистратора ( администратора).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 -  Техники </a:t>
            </a:r>
            <a:r>
              <a:rPr lang="ru-RU" sz="2000" dirty="0" err="1">
                <a:latin typeface="Verdana" panose="020B0604030504040204" pitchFamily="34" charset="0"/>
                <a:cs typeface="Arial" panose="020B0604020202020204" pitchFamily="34" charset="0"/>
              </a:rPr>
              <a:t>пациентоориентированного</a:t>
            </a:r>
            <a:r>
              <a:rPr lang="ru-RU" sz="2000" dirty="0">
                <a:latin typeface="Verdana" panose="020B0604030504040204" pitchFamily="34" charset="0"/>
                <a:cs typeface="Arial" panose="020B0604020202020204" pitchFamily="34" charset="0"/>
              </a:rPr>
              <a:t> подхода в  ведении амбулаторного приема.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rgbClr val="99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15770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837F44-77B2-46BF-81D2-FE781762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-675456"/>
            <a:ext cx="7313612" cy="352839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dirty="0">
                <a:solidFill>
                  <a:schemeClr val="tx2"/>
                </a:solidFill>
              </a:rPr>
              <a:t>Слушаем ответы на телефонный звонок необученного и обученного администратора</a:t>
            </a:r>
          </a:p>
        </p:txBody>
      </p:sp>
      <p:pic>
        <p:nvPicPr>
          <p:cNvPr id="4" name="Picture 7" descr="администратор">
            <a:extLst>
              <a:ext uri="{FF2B5EF4-FFF2-40B4-BE49-F238E27FC236}">
                <a16:creationId xmlns:a16="http://schemas.microsoft.com/office/drawing/2014/main" id="{CD93DD1F-13A2-4927-BD2D-F68D6152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4032274" cy="35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68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087B9-9A73-4F08-A2ED-4709EB05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54" y="260648"/>
            <a:ext cx="7313612" cy="1143000"/>
          </a:xfrm>
        </p:spPr>
        <p:txBody>
          <a:bodyPr/>
          <a:lstStyle/>
          <a:p>
            <a:pPr algn="ctr"/>
            <a:r>
              <a:rPr lang="ru-RU" sz="2800" dirty="0" err="1"/>
              <a:t>Пациентоориентированный</a:t>
            </a:r>
            <a:r>
              <a:rPr lang="ru-RU" sz="2800" dirty="0"/>
              <a:t> подход  при ведении амбулаторного приема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3E699-5AAA-4C26-B91E-4344620A9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08033"/>
            <a:ext cx="4143846" cy="53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4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FAF1D2E-00BF-4C57-B9B5-106D7A19F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 Скорая помощь для доктора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827DE45-195B-4F3D-837C-AC92906D0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7175" y="1844675"/>
            <a:ext cx="4616450" cy="44100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500" b="1" dirty="0">
                <a:solidFill>
                  <a:srgbClr val="990000"/>
                </a:solidFill>
              </a:rPr>
              <a:t>Стандарты для врачей</a:t>
            </a:r>
          </a:p>
          <a:p>
            <a:pPr eaLnBrk="1" hangingPunct="1">
              <a:buFontTx/>
              <a:buChar char="-"/>
            </a:pPr>
            <a:r>
              <a:rPr lang="ru-RU" altLang="ru-RU" sz="2500" dirty="0"/>
              <a:t>«Ведение врачебного приема. </a:t>
            </a:r>
            <a:r>
              <a:rPr lang="ru-RU" altLang="ru-RU" sz="2500" dirty="0" err="1"/>
              <a:t>Клиентоориентированный</a:t>
            </a:r>
            <a:r>
              <a:rPr lang="ru-RU" altLang="ru-RU" sz="2500" dirty="0"/>
              <a:t> сервис»</a:t>
            </a:r>
          </a:p>
          <a:p>
            <a:pPr eaLnBrk="1" hangingPunct="1">
              <a:buFontTx/>
              <a:buNone/>
            </a:pPr>
            <a:r>
              <a:rPr lang="ru-RU" altLang="ru-RU" sz="2500" dirty="0"/>
              <a:t>- «Оказание медицинской услуги»(технология лечебного процесса)</a:t>
            </a:r>
          </a:p>
          <a:p>
            <a:pPr eaLnBrk="1" hangingPunct="1"/>
            <a:endParaRPr lang="ru-RU" altLang="ru-RU" sz="2500" dirty="0"/>
          </a:p>
        </p:txBody>
      </p:sp>
      <p:pic>
        <p:nvPicPr>
          <p:cNvPr id="21508" name="Picture 4" descr="6499605_96203-700x500">
            <a:extLst>
              <a:ext uri="{FF2B5EF4-FFF2-40B4-BE49-F238E27FC236}">
                <a16:creationId xmlns:a16="http://schemas.microsoft.com/office/drawing/2014/main" id="{D68A0DA5-3D23-4D37-9C62-DC968B65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36004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8DFBAEE-9FBC-4298-A1A3-F4BA05CC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416800" cy="1143000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chemeClr val="hlink"/>
                </a:solidFill>
              </a:rPr>
              <a:t>Этапы   </a:t>
            </a:r>
            <a:r>
              <a:rPr lang="ru-RU" altLang="ru-RU" sz="2400" b="1" dirty="0" err="1">
                <a:solidFill>
                  <a:schemeClr val="hlink"/>
                </a:solidFill>
              </a:rPr>
              <a:t>пациентоориентированного</a:t>
            </a:r>
            <a:r>
              <a:rPr lang="ru-RU" altLang="ru-RU" sz="2400" b="1" dirty="0">
                <a:solidFill>
                  <a:schemeClr val="hlink"/>
                </a:solidFill>
              </a:rPr>
              <a:t> подхода во время  врачебного приема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DEA300-3AE0-4A96-AB19-3A6EEF5EF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844675"/>
            <a:ext cx="7200900" cy="3240088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>
                <a:latin typeface="Arial" panose="020B0604020202020204" pitchFamily="34" charset="0"/>
              </a:rPr>
              <a:t>Самопрезентация </a:t>
            </a:r>
            <a:r>
              <a:rPr lang="ru-RU" altLang="ru-RU" sz="2400"/>
              <a:t> </a:t>
            </a:r>
          </a:p>
          <a:p>
            <a:pPr marL="552450" indent="-5524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Установление контакта</a:t>
            </a:r>
          </a:p>
          <a:p>
            <a:pPr marL="552450" indent="-5524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Выяснение потребностей </a:t>
            </a:r>
          </a:p>
          <a:p>
            <a:pPr marL="552450" indent="-5524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Презентация  медицинской услуги </a:t>
            </a:r>
          </a:p>
          <a:p>
            <a:pPr marL="552450" indent="-5524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Работа с возражениями </a:t>
            </a:r>
          </a:p>
          <a:p>
            <a:pPr marL="552450" indent="-5524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Запись на повторные приемы ( курсовое лечение, комплексные программы лечения)</a:t>
            </a:r>
          </a:p>
          <a:p>
            <a:pPr marL="552450" indent="-5524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/>
              <a:t> Выход из контакта</a:t>
            </a: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B731F7A2-A699-449C-8FD0-BB301948B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6222354"/>
            <a:ext cx="3292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http://slushnikova.ru</a:t>
            </a:r>
            <a:endParaRPr lang="ru-RU" altLang="ru-RU" sz="24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981B95F-2915-4130-A8BD-EFAA4053B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Встреча пациента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3FAE36-A594-4563-B75F-474376E9C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100" b="1" dirty="0"/>
              <a:t>Встреча пациентов</a:t>
            </a:r>
            <a:r>
              <a:rPr lang="ru-RU" altLang="ru-RU" sz="2100" dirty="0"/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100" dirty="0"/>
              <a:t>Встречая пациента, врач устанавливает эмоциональный контакт с пациентом, находясь  в личной зоне, приветствует с улыбкой и учетом времени суток: « </a:t>
            </a:r>
            <a:r>
              <a:rPr lang="ru-RU" altLang="ru-RU" sz="2100" i="1" dirty="0"/>
              <a:t>Доброе утро!», « Добрый день!» « Добрый вечер!»,</a:t>
            </a:r>
            <a:r>
              <a:rPr lang="ru-RU" altLang="ru-RU" sz="2100" dirty="0"/>
              <a:t> используя позитивный, мягкий, заинтересованный, внимательный, успокаивающий  взгляд и открытые позы.</a:t>
            </a:r>
            <a:endParaRPr lang="ru-RU" altLang="ru-RU" sz="2100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100" b="1" dirty="0"/>
              <a:t>Если происходит встреча с  первичным пациентом</a:t>
            </a:r>
            <a:r>
              <a:rPr lang="ru-RU" altLang="ru-RU" sz="2100" dirty="0"/>
              <a:t>, то врач обязательно заранее узнает  имя пациента,  называет своё имя отчество.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567875-20EC-4253-ABA5-150084501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Встреча пациента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7E17D53-B5AB-46D6-8095-CBE92C3F3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dirty="0"/>
              <a:t>Если пациент прежде лечился  у врача, но прошло значительное время</a:t>
            </a:r>
            <a:r>
              <a:rPr lang="ru-RU" altLang="ru-RU" dirty="0"/>
              <a:t>, необходимо  напомнить свое имя и отчество: «</a:t>
            </a:r>
            <a:r>
              <a:rPr lang="ru-RU" altLang="ru-RU" i="1" dirty="0"/>
              <a:t>Я помню  Вас, Е.М. по прошлому визиту. Напомню, меня зовут…».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EDADE25-EB3B-4B74-8587-4F84F8C37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Встреча пациента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BE93A6A-EA54-4D90-9741-97C817A67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500" b="1"/>
              <a:t>Врач должен предоставить пациенту стул, дать ему паузу для освоения в кабинете</a:t>
            </a:r>
            <a:r>
              <a:rPr lang="ru-RU" altLang="ru-RU" sz="2500"/>
              <a:t>: </a:t>
            </a:r>
            <a:r>
              <a:rPr lang="ru-RU" altLang="ru-RU" sz="2500" i="1"/>
              <a:t>« И.И.! Располагайтесь, пожалуйста!»</a:t>
            </a:r>
            <a:endParaRPr lang="ru-RU" altLang="ru-RU" sz="2500"/>
          </a:p>
          <a:p>
            <a:pPr eaLnBrk="1" hangingPunct="1">
              <a:lnSpc>
                <a:spcPct val="80000"/>
              </a:lnSpc>
            </a:pPr>
            <a:r>
              <a:rPr lang="ru-RU" altLang="ru-RU" sz="2500"/>
              <a:t>Врач помогает  пациенту пройти к кушетке для осмотра и лечь (если это человек пожилой, грузный, неуверенный, в состоянии эмоционального напряжения).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/>
              <a:t>Врач спокойно ждет,  пока пациент  устраивается в кресле  (на стуле), на кушетке: «</a:t>
            </a:r>
            <a:r>
              <a:rPr lang="ru-RU" altLang="ru-RU" sz="2500" i="1"/>
              <a:t>Вам удобно, И.И.?»</a:t>
            </a:r>
            <a:r>
              <a:rPr lang="ru-RU" altLang="ru-RU" sz="2500"/>
              <a:t> (предоставляет паузу для освоения).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EDADE25-EB3B-4B74-8587-4F84F8C37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Встреча пациента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BE93A6A-EA54-4D90-9741-97C817A67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500" b="1"/>
              <a:t>Врач должен предоставить пациенту стул, дать ему паузу для освоения в кабинете</a:t>
            </a:r>
            <a:r>
              <a:rPr lang="ru-RU" altLang="ru-RU" sz="2500"/>
              <a:t>: </a:t>
            </a:r>
            <a:r>
              <a:rPr lang="ru-RU" altLang="ru-RU" sz="2500" i="1"/>
              <a:t>« И.И.! Располагайтесь, пожалуйста!»</a:t>
            </a:r>
            <a:endParaRPr lang="ru-RU" altLang="ru-RU" sz="2500"/>
          </a:p>
          <a:p>
            <a:pPr eaLnBrk="1" hangingPunct="1">
              <a:lnSpc>
                <a:spcPct val="80000"/>
              </a:lnSpc>
            </a:pPr>
            <a:r>
              <a:rPr lang="ru-RU" altLang="ru-RU" sz="2500"/>
              <a:t>Врач помогает  пациенту пройти к кушетке для осмотра и лечь (если это человек пожилой, грузный, неуверенный, в состоянии эмоционального напряжения).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500"/>
              <a:t>Врач спокойно ждет,  пока пациент  устраивается в кресле  (на стуле), на кушетке: «</a:t>
            </a:r>
            <a:r>
              <a:rPr lang="ru-RU" altLang="ru-RU" sz="2500" i="1"/>
              <a:t>Вам удобно, И.И.?»</a:t>
            </a:r>
            <a:r>
              <a:rPr lang="ru-RU" altLang="ru-RU" sz="2500"/>
              <a:t> (предоставляет паузу для освоения). </a:t>
            </a:r>
          </a:p>
        </p:txBody>
      </p:sp>
    </p:spTree>
    <p:extLst>
      <p:ext uri="{BB962C8B-B14F-4D97-AF65-F5344CB8AC3E}">
        <p14:creationId xmlns:p14="http://schemas.microsoft.com/office/powerpoint/2010/main" val="2929261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17A49EC-FF0F-45B7-9D07-1D9EA1DB3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/>
              <a:t>Действия, противоречащие </a:t>
            </a:r>
            <a:r>
              <a:rPr lang="ru-RU" altLang="ru-RU" sz="3200" dirty="0" err="1"/>
              <a:t>пациентоориентированному</a:t>
            </a:r>
            <a:r>
              <a:rPr lang="ru-RU" altLang="ru-RU" sz="3200" dirty="0"/>
              <a:t> подходу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3BA545B-A009-47D4-B39F-1CA01F58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 </a:t>
            </a:r>
            <a:r>
              <a:rPr lang="ru-RU" altLang="ru-RU" sz="2000" b="1" dirty="0"/>
              <a:t>Нельзя игнорировать и пытаться нейтрализовать ссылки пациента  на тот или иной подход к лечению « третьих лиц» - мнение врача,  у которых он лечился или консультировался прежде.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/>
              <a:t>Нельзя отвлекаться при изложении жалоб пациента: надевать перчатки, обрабатывать руки спреем и т.п.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/>
              <a:t>Нельзя давать негативную оценку действиям пациента в прошлом, его  лечебному опыту, сравнивать с другими пациентами.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/>
              <a:t>Важно делать комплимент пациентам  (за своевременное обращение за врачебной помощью, хорошее изложение жалоб, желание лечиться и исправить ситуацию).</a:t>
            </a:r>
            <a:r>
              <a:rPr lang="ru-RU" altLang="ru-RU" sz="1500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6EA64A1-D195-4315-AA39-976383838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85775"/>
            <a:ext cx="8137276" cy="1143000"/>
          </a:xfrm>
        </p:spPr>
        <p:txBody>
          <a:bodyPr/>
          <a:lstStyle/>
          <a:p>
            <a:pPr algn="ctr" eaLnBrk="1" hangingPunct="1"/>
            <a:r>
              <a:rPr lang="ru-RU" altLang="ru-RU" sz="3200" dirty="0"/>
              <a:t>Элементы </a:t>
            </a:r>
            <a:r>
              <a:rPr lang="ru-RU" altLang="ru-RU" sz="3200" dirty="0" err="1"/>
              <a:t>пациентоориентированного</a:t>
            </a:r>
            <a:r>
              <a:rPr lang="ru-RU" altLang="ru-RU" sz="3200" dirty="0"/>
              <a:t> подхода по время осмотра пациента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C905BD8-2F20-48D3-9B3F-F7BBEB904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4292600"/>
            <a:ext cx="8208962" cy="2160588"/>
          </a:xfrm>
        </p:spPr>
        <p:txBody>
          <a:bodyPr/>
          <a:lstStyle/>
          <a:p>
            <a:pPr eaLnBrk="1" hangingPunct="1"/>
            <a:r>
              <a:rPr lang="ru-RU" altLang="ru-RU"/>
              <a:t>Врач всегда комментирует цель осмотра.</a:t>
            </a:r>
          </a:p>
          <a:p>
            <a:pPr eaLnBrk="1" hangingPunct="1"/>
            <a:r>
              <a:rPr lang="ru-RU" altLang="ru-RU"/>
              <a:t>Перед осмотром врач обязательно надевает перчатки (моет руки), находясь на виду у пациента </a:t>
            </a:r>
          </a:p>
        </p:txBody>
      </p:sp>
      <p:pic>
        <p:nvPicPr>
          <p:cNvPr id="37892" name="Picture 4" descr="kakoi-vrach">
            <a:extLst>
              <a:ext uri="{FF2B5EF4-FFF2-40B4-BE49-F238E27FC236}">
                <a16:creationId xmlns:a16="http://schemas.microsoft.com/office/drawing/2014/main" id="{FF3F42D3-F939-4DD2-8190-8168BF80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40322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93D449D-F5DF-45FB-91C2-D6B97DB61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85328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Что такое  </a:t>
            </a:r>
            <a:r>
              <a:rPr lang="ru-RU" altLang="ru-RU" sz="2800" b="1" dirty="0" err="1">
                <a:solidFill>
                  <a:schemeClr val="hlink"/>
                </a:solidFill>
                <a:latin typeface="Arial" panose="020B0604020202020204" pitchFamily="34" charset="0"/>
              </a:rPr>
              <a:t>пациентоориентированный</a:t>
            </a:r>
            <a:r>
              <a:rPr lang="ru-RU" altLang="ru-RU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 подход  или </a:t>
            </a:r>
            <a:r>
              <a:rPr lang="ru-RU" altLang="ru-RU" sz="2800" b="1" dirty="0" err="1">
                <a:solidFill>
                  <a:schemeClr val="hlink"/>
                </a:solidFill>
                <a:latin typeface="Arial" panose="020B0604020202020204" pitchFamily="34" charset="0"/>
              </a:rPr>
              <a:t>клиентоориентированный</a:t>
            </a:r>
            <a:r>
              <a:rPr lang="ru-RU" altLang="ru-RU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 сервис?</a:t>
            </a:r>
            <a:endParaRPr lang="de-DE" altLang="ru-RU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4">
            <a:extLst>
              <a:ext uri="{FF2B5EF4-FFF2-40B4-BE49-F238E27FC236}">
                <a16:creationId xmlns:a16="http://schemas.microsoft.com/office/drawing/2014/main" id="{0A394722-CA34-4CF3-9284-A9253125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8913"/>
            <a:ext cx="6477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7</a:t>
            </a:r>
          </a:p>
        </p:txBody>
      </p:sp>
      <p:sp>
        <p:nvSpPr>
          <p:cNvPr id="14340" name="Rectangle 25">
            <a:extLst>
              <a:ext uri="{FF2B5EF4-FFF2-40B4-BE49-F238E27FC236}">
                <a16:creationId xmlns:a16="http://schemas.microsoft.com/office/drawing/2014/main" id="{A860EB08-253F-41A0-BAD9-47F914477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628775"/>
            <a:ext cx="7313613" cy="1871663"/>
          </a:xfrm>
          <a:noFill/>
        </p:spPr>
        <p:txBody>
          <a:bodyPr/>
          <a:lstStyle/>
          <a:p>
            <a:pPr algn="ctr" eaLnBrk="1" hangingPunct="1"/>
            <a:r>
              <a:rPr lang="ru-RU" altLang="ru-RU" sz="2500" dirty="0"/>
              <a:t>Пациент – самая важная персона   в нашей клинике ( см. заповеди работы с клиентом)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500" dirty="0"/>
              <a:t>+</a:t>
            </a:r>
          </a:p>
          <a:p>
            <a:pPr algn="ctr" eaLnBrk="1" hangingPunct="1"/>
            <a:r>
              <a:rPr lang="ru-RU" altLang="ru-RU" sz="2500" dirty="0"/>
              <a:t>Удовлетворение потребностей пациента</a:t>
            </a:r>
          </a:p>
          <a:p>
            <a:pPr algn="ctr" eaLnBrk="1" hangingPunct="1"/>
            <a:endParaRPr lang="ru-RU" altLang="ru-RU" sz="2500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500" dirty="0"/>
          </a:p>
          <a:p>
            <a:pPr algn="ctr" eaLnBrk="1" hangingPunct="1"/>
            <a:endParaRPr lang="ru-RU" altLang="ru-RU" sz="1800" dirty="0"/>
          </a:p>
        </p:txBody>
      </p:sp>
      <p:pic>
        <p:nvPicPr>
          <p:cNvPr id="14341" name="Picture 26" descr="iStock_000005051911XSmall-300x201">
            <a:extLst>
              <a:ext uri="{FF2B5EF4-FFF2-40B4-BE49-F238E27FC236}">
                <a16:creationId xmlns:a16="http://schemas.microsoft.com/office/drawing/2014/main" id="{2F5C02D1-83ED-4381-B248-885EDCA5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352742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27">
            <a:extLst>
              <a:ext uri="{FF2B5EF4-FFF2-40B4-BE49-F238E27FC236}">
                <a16:creationId xmlns:a16="http://schemas.microsoft.com/office/drawing/2014/main" id="{AF11E8B3-1248-422D-B53D-AE5C19EEA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005263"/>
            <a:ext cx="2232025" cy="647700"/>
          </a:xfrm>
          <a:prstGeom prst="wedgeRoundRectCallout">
            <a:avLst>
              <a:gd name="adj1" fmla="val -134352"/>
              <a:gd name="adj2" fmla="val 877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пациент !!!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65F6ED9-6C6A-404D-91D0-ABD5873BB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/>
              <a:t>Элементы </a:t>
            </a:r>
            <a:r>
              <a:rPr lang="ru-RU" altLang="ru-RU" sz="3200" dirty="0" err="1"/>
              <a:t>пациентоориентированного</a:t>
            </a:r>
            <a:r>
              <a:rPr lang="ru-RU" altLang="ru-RU" sz="3200" dirty="0"/>
              <a:t> подхода по время осмотра пациента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C5B0E48-46C0-42FD-9A30-E29EF90BD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Предупреждает о возможном физическом дискомфорте,  незнакомых ощущениях при осмотре.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eaLnBrk="1" hangingPunct="1"/>
            <a:r>
              <a:rPr lang="ru-RU" altLang="ru-RU"/>
              <a:t>Врач заменяет специальную терминологию простым языком, поясняет свои наблюдения и выводы.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5E98E99-C931-4F2A-92F8-9B04B075A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Презентация мед. услуги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9E81DE0-B3C3-4D15-A598-871F8B7A5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500"/>
              <a:t> Ведем диалог с пациентом,  выстраивая его в форме  рекомендаций и предложений, избегая  противопоставлений: </a:t>
            </a:r>
          </a:p>
          <a:p>
            <a:pPr eaLnBrk="1" hangingPunct="1"/>
            <a:r>
              <a:rPr lang="ru-RU" altLang="ru-RU" sz="2500"/>
              <a:t> </a:t>
            </a:r>
            <a:r>
              <a:rPr lang="ru-RU" altLang="ru-RU" sz="2500" i="1"/>
              <a:t>« В вашем случае есть возможность  …», </a:t>
            </a:r>
          </a:p>
          <a:p>
            <a:pPr eaLnBrk="1" hangingPunct="1"/>
            <a:r>
              <a:rPr lang="ru-RU" altLang="ru-RU" sz="2500" i="1"/>
              <a:t>Я рекомендую Вам …»,</a:t>
            </a:r>
          </a:p>
          <a:p>
            <a:pPr eaLnBrk="1" hangingPunct="1"/>
            <a:r>
              <a:rPr lang="ru-RU" altLang="ru-RU" sz="2500" i="1"/>
              <a:t> « В вашем случае было бы эффективнее…»,</a:t>
            </a:r>
          </a:p>
          <a:p>
            <a:pPr eaLnBrk="1" hangingPunct="1"/>
            <a:r>
              <a:rPr lang="ru-RU" altLang="ru-RU" sz="2500" i="1"/>
              <a:t> «Мне думается, что гораздо уместнее поступить т.о…».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5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BA21574-7201-40B4-95AE-47D11AFA9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/>
              <a:t>Фразы для этапа «Выход из контакта»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6A4D21F-1AA0-4B6F-A6BE-FD7C81625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900" i="1" dirty="0"/>
              <a:t>« Достаточно ли вам информации или вы хотите о чем – то спросить?»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 dirty="0"/>
              <a:t>« Все ли понятно я вам изложил(а)?»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 dirty="0"/>
              <a:t>« Вы, может быть, хотели бы узнать еще о чем-то?»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 dirty="0"/>
              <a:t>« Есть ли у вас  какие-то вопросы или пожелания?»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 dirty="0"/>
              <a:t> « Может, есть что-то еще,  о чем бы вы хотели получить больше информации»?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 dirty="0"/>
              <a:t>« Может есть что-то еще, что я могу вам показать (прояснить, продемонстрировать) для Вас?»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 dirty="0"/>
              <a:t>« Если у вас появились вопросы, то я с удовольствием отвечу» 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 dirty="0"/>
              <a:t>« У вас есть возможность спросить меня о том, что интересно еще».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 dirty="0"/>
              <a:t>« Есть ли что-то еще, что мы могли бы обсудить сейчас?»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52D18-F46A-471F-8E04-E4C21B3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40"/>
            <a:ext cx="7298708" cy="607913"/>
          </a:xfrm>
        </p:spPr>
        <p:txBody>
          <a:bodyPr/>
          <a:lstStyle/>
          <a:p>
            <a:pPr algn="ctr"/>
            <a:r>
              <a:rPr lang="ru-RU" dirty="0"/>
              <a:t>Подарки!!!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3EA79-3468-4C3F-86FE-7DFEF46C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47" y="1052736"/>
            <a:ext cx="8432105" cy="4433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990000"/>
                </a:solidFill>
              </a:rPr>
              <a:t>- Положение о корпоративной культуре мед. организации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990000"/>
                </a:solidFill>
              </a:rPr>
              <a:t>Форма Журнала по учету жалоб и претензий пациентов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990000"/>
                </a:solidFill>
              </a:rPr>
              <a:t>- Политика в области </a:t>
            </a:r>
            <a:r>
              <a:rPr lang="ru-RU" sz="2400" b="1" dirty="0" err="1">
                <a:solidFill>
                  <a:srgbClr val="990000"/>
                </a:solidFill>
              </a:rPr>
              <a:t>пациентоориентированного</a:t>
            </a:r>
            <a:r>
              <a:rPr lang="ru-RU" sz="2400" b="1" dirty="0">
                <a:solidFill>
                  <a:srgbClr val="990000"/>
                </a:solidFill>
              </a:rPr>
              <a:t> сервиса</a:t>
            </a:r>
          </a:p>
          <a:p>
            <a:pPr algn="ctr">
              <a:buFontTx/>
              <a:buChar char="-"/>
            </a:pPr>
            <a:r>
              <a:rPr lang="ru-RU" sz="2400" b="1" dirty="0">
                <a:solidFill>
                  <a:srgbClr val="990000"/>
                </a:solidFill>
              </a:rPr>
              <a:t>Стандарты для мед. регистраторов, мед. сестры, для врачебного приема со скидкой более 50% - вместо 7500 руб.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990000"/>
                </a:solidFill>
              </a:rPr>
              <a:t>Всего – 3000 руб.</a:t>
            </a:r>
          </a:p>
          <a:p>
            <a:pPr marL="0" indent="0" algn="ctr">
              <a:buNone/>
            </a:pPr>
            <a:r>
              <a:rPr lang="ru-RU" sz="2000" dirty="0"/>
              <a:t>Сделайте заявку на получение ПОДАРКА по электронной почте </a:t>
            </a:r>
          </a:p>
          <a:p>
            <a:pPr marL="0" indent="0" algn="ctr">
              <a:buNone/>
            </a:pPr>
            <a:r>
              <a:rPr lang="en-US" altLang="ru-RU" sz="2000" dirty="0">
                <a:solidFill>
                  <a:schemeClr val="tx2"/>
                </a:solidFill>
              </a:rPr>
              <a:t>shmk2@yandex.ru</a:t>
            </a:r>
            <a:endParaRPr lang="ru-RU" altLang="ru-RU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000" dirty="0"/>
              <a:t>В теме письма пишите: </a:t>
            </a:r>
          </a:p>
          <a:p>
            <a:pPr marL="0" indent="0" algn="ctr">
              <a:buNone/>
            </a:pPr>
            <a:r>
              <a:rPr lang="ru-RU" sz="2000" dirty="0"/>
              <a:t>«Подарки по пациент ориентированности»</a:t>
            </a:r>
          </a:p>
        </p:txBody>
      </p:sp>
    </p:spTree>
    <p:extLst>
      <p:ext uri="{BB962C8B-B14F-4D97-AF65-F5344CB8AC3E}">
        <p14:creationId xmlns:p14="http://schemas.microsoft.com/office/powerpoint/2010/main" val="1745700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700" b="1">
                <a:solidFill>
                  <a:srgbClr val="990000"/>
                </a:solidFill>
              </a:rPr>
              <a:t>Задайте ваши вопросы 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3700" b="1">
              <a:solidFill>
                <a:srgbClr val="990000"/>
              </a:solidFill>
            </a:endParaRPr>
          </a:p>
        </p:txBody>
      </p:sp>
      <p:pic>
        <p:nvPicPr>
          <p:cNvPr id="58371" name="Picture 3" descr="вопро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530066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651500" y="549275"/>
            <a:ext cx="301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</a:rPr>
              <a:t>http://slushnikova.ru</a:t>
            </a:r>
            <a:endParaRPr lang="ru-RU" altLang="ru-RU" sz="18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10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1844675"/>
            <a:ext cx="6553200" cy="28082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b="1" dirty="0">
              <a:solidFill>
                <a:srgbClr val="99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100" dirty="0">
                <a:solidFill>
                  <a:schemeClr val="hlink"/>
                </a:solidFill>
                <a:latin typeface="Tahoma" panose="020B0604030504040204" pitchFamily="34" charset="0"/>
              </a:rPr>
              <a:t>Спасибо за внимание!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>
              <a:solidFill>
                <a:schemeClr val="hlink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Светлана Лушникова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8-968-268-37-72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dirty="0"/>
              <a:t>shmk2@yandex.ru</a:t>
            </a:r>
            <a:endParaRPr lang="ru-RU" altLang="ru-RU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555875" y="544513"/>
            <a:ext cx="394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hlink"/>
                </a:solidFill>
              </a:rPr>
              <a:t>http://slushnikova.ru</a:t>
            </a:r>
            <a:endParaRPr lang="ru-RU" altLang="ru-RU" sz="2400">
              <a:solidFill>
                <a:schemeClr val="hlink"/>
              </a:solidFill>
            </a:endParaRPr>
          </a:p>
        </p:txBody>
      </p:sp>
      <p:pic>
        <p:nvPicPr>
          <p:cNvPr id="59396" name="Picture 4" descr="Лого для сайт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516563"/>
            <a:ext cx="76327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72FDD0C-8F2A-4E6F-9FF7-255EBCE18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 Как выделиться среди конкурентов?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CA657B8-A3AF-410B-9974-F378AFB48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/>
              <a:t>Только  </a:t>
            </a:r>
            <a:r>
              <a:rPr lang="ru-RU" altLang="ru-RU" dirty="0" err="1"/>
              <a:t>пациентооринтированный</a:t>
            </a:r>
            <a:r>
              <a:rPr lang="ru-RU" altLang="ru-RU" dirty="0"/>
              <a:t> подход поможет опередить конкурентов и привлечь в нашу клинику/мед. центр пациентов, а также сделать их постоянными нашими пациентами.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pic>
        <p:nvPicPr>
          <p:cNvPr id="15364" name="Picture 4" descr="1513337_borba-za-klienta">
            <a:extLst>
              <a:ext uri="{FF2B5EF4-FFF2-40B4-BE49-F238E27FC236}">
                <a16:creationId xmlns:a16="http://schemas.microsoft.com/office/drawing/2014/main" id="{CCF5A3E5-747D-450A-8F51-C47AB5E9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35488"/>
            <a:ext cx="507682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D958E09-D978-48BD-8CFE-F55B46A79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416800" cy="11430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hlink"/>
                </a:solidFill>
              </a:rPr>
              <a:t>Что делать, чтобы пациент нас </a:t>
            </a:r>
            <a:r>
              <a:rPr lang="ru-RU" altLang="ru-RU" sz="3200" b="1" dirty="0">
                <a:solidFill>
                  <a:srgbClr val="990000"/>
                </a:solidFill>
              </a:rPr>
              <a:t>выбрал?</a:t>
            </a:r>
            <a:r>
              <a:rPr lang="ru-RU" altLang="ru-RU" sz="3200" b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107EF46-E981-4E22-A7CB-8E04ECA87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700213"/>
            <a:ext cx="7313613" cy="1223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chemeClr val="hlink"/>
                </a:solidFill>
              </a:rPr>
              <a:t>Что хочет от нас пациент?</a:t>
            </a: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2BBA60F1-4739-44A1-9762-D407D2E18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165850"/>
            <a:ext cx="317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hlink"/>
                </a:solidFill>
                <a:latin typeface="Arial" panose="020B0604020202020204" pitchFamily="34" charset="0"/>
              </a:rPr>
              <a:t>http://slushnikova.ru</a:t>
            </a:r>
            <a:endParaRPr lang="ru-RU" altLang="ru-RU" sz="2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1A2E940-67AB-4D00-BC70-1F82FBA91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6477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6</a:t>
            </a:r>
          </a:p>
        </p:txBody>
      </p:sp>
      <p:pic>
        <p:nvPicPr>
          <p:cNvPr id="16390" name="Picture 7" descr="клиент">
            <a:extLst>
              <a:ext uri="{FF2B5EF4-FFF2-40B4-BE49-F238E27FC236}">
                <a16:creationId xmlns:a16="http://schemas.microsoft.com/office/drawing/2014/main" id="{D82F6CC4-A464-4EEC-ABDB-D16FC266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5329238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52D18-F46A-471F-8E04-E4C21B38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Подарки!!!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3EA79-3468-4C3F-86FE-7DFEF46C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27213"/>
            <a:ext cx="8432105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990000"/>
                </a:solidFill>
              </a:rPr>
              <a:t>- Положение о корпоративной культуре мед. организации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990000"/>
                </a:solidFill>
              </a:rPr>
              <a:t>- Форма Журнала по учету жалоб и претензий пациентов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Сделайте заявку на получение ПОДАРКА по электронной почте </a:t>
            </a:r>
          </a:p>
          <a:p>
            <a:pPr marL="0" indent="0" algn="ctr"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shmk2@yandex.ru</a:t>
            </a:r>
            <a:endParaRPr lang="ru-RU" altLang="ru-RU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dirty="0"/>
              <a:t>В теме письма пишите: «Подарки по </a:t>
            </a:r>
            <a:r>
              <a:rPr lang="ru-RU" sz="2400" dirty="0" err="1"/>
              <a:t>пациентоориентированности</a:t>
            </a:r>
            <a:r>
              <a:rPr lang="ru-RU" sz="2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0425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748BC8A-81B0-44F0-9208-FCED4EAC1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/>
              <a:t>Что хочет пациент</a:t>
            </a:r>
            <a:br>
              <a:rPr lang="ru-RU" altLang="ru-RU" sz="3200" dirty="0"/>
            </a:br>
            <a:r>
              <a:rPr lang="ru-RU" altLang="ru-RU" sz="3200" dirty="0"/>
              <a:t> ( потребности пациента)</a:t>
            </a:r>
          </a:p>
        </p:txBody>
      </p:sp>
      <p:sp>
        <p:nvSpPr>
          <p:cNvPr id="17411" name="Oval 4">
            <a:extLst>
              <a:ext uri="{FF2B5EF4-FFF2-40B4-BE49-F238E27FC236}">
                <a16:creationId xmlns:a16="http://schemas.microsoft.com/office/drawing/2014/main" id="{ABCFD8C1-AA5F-45E8-AEAC-CF9E06F9D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773238"/>
            <a:ext cx="2663825" cy="25209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КАЧЕСТВО</a:t>
            </a:r>
          </a:p>
        </p:txBody>
      </p:sp>
      <p:sp>
        <p:nvSpPr>
          <p:cNvPr id="17412" name="Oval 5">
            <a:extLst>
              <a:ext uri="{FF2B5EF4-FFF2-40B4-BE49-F238E27FC236}">
                <a16:creationId xmlns:a16="http://schemas.microsoft.com/office/drawing/2014/main" id="{C13C99F2-1A80-4834-AE73-79D548F1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00213"/>
            <a:ext cx="2879725" cy="2592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БЫСТРО</a:t>
            </a:r>
          </a:p>
        </p:txBody>
      </p:sp>
      <p:sp>
        <p:nvSpPr>
          <p:cNvPr id="17413" name="Oval 6">
            <a:extLst>
              <a:ext uri="{FF2B5EF4-FFF2-40B4-BE49-F238E27FC236}">
                <a16:creationId xmlns:a16="http://schemas.microsoft.com/office/drawing/2014/main" id="{DD3040E3-DC6E-4B24-A5B0-A284B0533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4194175"/>
            <a:ext cx="2808288" cy="26638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КОМФОРТНО</a:t>
            </a:r>
          </a:p>
        </p:txBody>
      </p:sp>
      <p:sp>
        <p:nvSpPr>
          <p:cNvPr id="17414" name="Oval 7">
            <a:extLst>
              <a:ext uri="{FF2B5EF4-FFF2-40B4-BE49-F238E27FC236}">
                <a16:creationId xmlns:a16="http://schemas.microsoft.com/office/drawing/2014/main" id="{2EB26406-ACEC-4C4B-B11A-2D2538BC5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349500"/>
            <a:ext cx="2808288" cy="26638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7200">
                <a:solidFill>
                  <a:srgbClr val="99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157438BD-9719-4E2C-BECB-AE761A269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549275"/>
            <a:ext cx="7313612" cy="503238"/>
          </a:xfrm>
          <a:noFill/>
        </p:spPr>
        <p:txBody>
          <a:bodyPr anchor="ctr"/>
          <a:lstStyle/>
          <a:p>
            <a:pPr algn="ctr" eaLnBrk="1" hangingPunct="1"/>
            <a:r>
              <a:rPr lang="ru-RU" altLang="ru-RU" sz="2800" b="1">
                <a:solidFill>
                  <a:schemeClr val="hlink"/>
                </a:solidFill>
              </a:rPr>
              <a:t>Пирамида базовых потребностей  человека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6C0AF316-C843-4F8D-857D-BB6F07FB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400800"/>
            <a:ext cx="317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hlink"/>
                </a:solidFill>
                <a:latin typeface="Arial" panose="020B0604020202020204" pitchFamily="34" charset="0"/>
              </a:rPr>
              <a:t>http://slushnikova.ru</a:t>
            </a:r>
            <a:endParaRPr lang="ru-RU" altLang="ru-RU" sz="2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7CD03A59-BBF9-4050-AAD4-3973A4459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6477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7</a:t>
            </a:r>
          </a:p>
        </p:txBody>
      </p:sp>
      <p:pic>
        <p:nvPicPr>
          <p:cNvPr id="18438" name="Picture 8" descr="потребности">
            <a:extLst>
              <a:ext uri="{FF2B5EF4-FFF2-40B4-BE49-F238E27FC236}">
                <a16:creationId xmlns:a16="http://schemas.microsoft.com/office/drawing/2014/main" id="{6C418C80-28D6-4CE3-B835-90D219FE1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1" y="836613"/>
            <a:ext cx="73533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15579</TotalTime>
  <Words>2128</Words>
  <Application>Microsoft Office PowerPoint</Application>
  <PresentationFormat>Экран (4:3)</PresentationFormat>
  <Paragraphs>234</Paragraphs>
  <Slides>45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Roboto</vt:lpstr>
      <vt:lpstr>Tahoma</vt:lpstr>
      <vt:lpstr>Times New Roman</vt:lpstr>
      <vt:lpstr>Verdana</vt:lpstr>
      <vt:lpstr>Wingdings</vt:lpstr>
      <vt:lpstr>Затмение</vt:lpstr>
      <vt:lpstr>Презентация PowerPoint</vt:lpstr>
      <vt:lpstr>Кто ведет обучение</vt:lpstr>
      <vt:lpstr>Что вы узнаете на он-лайн семинаре</vt:lpstr>
      <vt:lpstr>Презентация PowerPoint</vt:lpstr>
      <vt:lpstr> Как выделиться среди конкурентов?</vt:lpstr>
      <vt:lpstr>Что делать, чтобы пациент нас выбрал? </vt:lpstr>
      <vt:lpstr>Подарки!!!</vt:lpstr>
      <vt:lpstr>Что хочет пациент  ( потребности пациента)</vt:lpstr>
      <vt:lpstr>Пирамида базовых потребностей  человека</vt:lpstr>
      <vt:lpstr>Почему клиенты уходят</vt:lpstr>
      <vt:lpstr>Презентация PowerPoint</vt:lpstr>
      <vt:lpstr>Презентация PowerPoint</vt:lpstr>
      <vt:lpstr>  Элементы клиентоориентированного сервиса:  внутренний настрой</vt:lpstr>
      <vt:lpstr>  Элементы клиентоориентированный сервиса:  форма общения с пациентом</vt:lpstr>
      <vt:lpstr>  Элементы клиентоориентированного сервиса:  форма общения с пациентом</vt:lpstr>
      <vt:lpstr>Клиентоориентированный сервис внимание к каждому пациенту</vt:lpstr>
      <vt:lpstr>Презентация PowerPoint</vt:lpstr>
      <vt:lpstr> Элементы внимания</vt:lpstr>
      <vt:lpstr>Этапы проведения процедуры для пациента</vt:lpstr>
      <vt:lpstr>Стандарт встречи пациента, самопрезентации  и взаимодействия с пациентом </vt:lpstr>
      <vt:lpstr>Стандарт встречи пациента, самопрезентации  и взаимодействия с пациентом</vt:lpstr>
      <vt:lpstr>Стандарт выяснения назначений врача </vt:lpstr>
      <vt:lpstr>Стандарт подготовки к проведению процедуры </vt:lpstr>
      <vt:lpstr>Пациентоориентированный подход в работе мед. регистратора/администратора</vt:lpstr>
      <vt:lpstr>Как работать по стандартам администратора</vt:lpstr>
      <vt:lpstr>Пациентоориентированный подход при отработке входящего звонка</vt:lpstr>
      <vt:lpstr>Алгоритм общения с пациентом при записи на прием (по телефону и при личном контакте)</vt:lpstr>
      <vt:lpstr> Пример скрипта по этапу- «Самопрезентация + установление контакта</vt:lpstr>
      <vt:lpstr>Скрипт по этапу – «Выход из контакта»</vt:lpstr>
      <vt:lpstr>Презентация PowerPoint</vt:lpstr>
      <vt:lpstr>Пациентоориентированный подход  при ведении амбулаторного приема</vt:lpstr>
      <vt:lpstr> Скорая помощь для доктора</vt:lpstr>
      <vt:lpstr>Этапы   пациентоориентированного подхода во время  врачебного приема</vt:lpstr>
      <vt:lpstr>Встреча пациента</vt:lpstr>
      <vt:lpstr>Встреча пациента</vt:lpstr>
      <vt:lpstr>Встреча пациента</vt:lpstr>
      <vt:lpstr>Встреча пациента</vt:lpstr>
      <vt:lpstr>Действия, противоречащие пациентоориентированному подходу</vt:lpstr>
      <vt:lpstr>Элементы пациентоориентированного подхода по время осмотра пациента</vt:lpstr>
      <vt:lpstr>Элементы пациентоориентированного подхода по время осмотра пациента</vt:lpstr>
      <vt:lpstr>Презентация мед. услуги</vt:lpstr>
      <vt:lpstr>Фразы для этапа «Выход из контакта»</vt:lpstr>
      <vt:lpstr>Подарки!!!</vt:lpstr>
      <vt:lpstr>Презентация PowerPoint</vt:lpstr>
      <vt:lpstr>Презентация PowerPoint</vt:lpstr>
    </vt:vector>
  </TitlesOfParts>
  <Company>Home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Удвоение набора объема работ для производственных компаний</dc:title>
  <dc:creator>Svetlana</dc:creator>
  <cp:lastModifiedBy>Светлана Гушникова</cp:lastModifiedBy>
  <cp:revision>599</cp:revision>
  <cp:lastPrinted>2020-02-27T05:47:03Z</cp:lastPrinted>
  <dcterms:created xsi:type="dcterms:W3CDTF">2013-05-23T07:14:03Z</dcterms:created>
  <dcterms:modified xsi:type="dcterms:W3CDTF">2021-11-11T12:05:11Z</dcterms:modified>
</cp:coreProperties>
</file>