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728" r:id="rId1"/>
  </p:sldMasterIdLst>
  <p:notesMasterIdLst>
    <p:notesMasterId r:id="rId17"/>
  </p:notesMasterIdLst>
  <p:sldIdLst>
    <p:sldId id="282" r:id="rId2"/>
    <p:sldId id="257" r:id="rId3"/>
    <p:sldId id="258" r:id="rId4"/>
    <p:sldId id="283" r:id="rId5"/>
    <p:sldId id="284" r:id="rId6"/>
    <p:sldId id="285" r:id="rId7"/>
    <p:sldId id="292" r:id="rId8"/>
    <p:sldId id="286" r:id="rId9"/>
    <p:sldId id="288" r:id="rId10"/>
    <p:sldId id="287" r:id="rId11"/>
    <p:sldId id="289" r:id="rId12"/>
    <p:sldId id="290" r:id="rId13"/>
    <p:sldId id="291" r:id="rId14"/>
    <p:sldId id="276" r:id="rId15"/>
    <p:sldId id="279" r:id="rId16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93" d="100"/>
          <a:sy n="93" d="100"/>
        </p:scale>
        <p:origin x="72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93750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495d15d9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495d15d9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2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f35f7c62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f35f7c62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68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f35f7c62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f35f7c62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037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f35f7c62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f35f7c62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86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f35f7c62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f35f7c62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5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744859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065301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3158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214696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3472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979236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334177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45887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40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EE0A0-20E5-497B-B231-CA211B218C3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27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025576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975668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971514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059309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19045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626589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875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0D3CF-FAE5-4FBF-ABF3-0C865D81AC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0184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MedCenter\&#1063;&#1045;&#1050;-&#1083;&#1080;&#1089;&#1090;&#1099;\&#1063;&#1077;&#1082;-&#1057;&#1058;&#1054;12.docx" TargetMode="External"/><Relationship Id="rId13" Type="http://schemas.openxmlformats.org/officeDocument/2006/relationships/hyperlink" Target="file:///C:\MedCenter\&#1064;&#1040;&#1041;&#1051;&#1054;&#1053;&#1067;\&#1046;&#1091;&#1088;&#1085;&#1072;&#1083;-&#1057;&#1058;&#1054;12-2.docx" TargetMode="External"/><Relationship Id="rId3" Type="http://schemas.openxmlformats.org/officeDocument/2006/relationships/hyperlink" Target="file:///C:\MedCenter\&#1064;&#1040;&#1041;&#1051;&#1054;&#1053;&#1067;\&#1057;&#1058;&#1054;35-2021-1.docx" TargetMode="External"/><Relationship Id="rId7" Type="http://schemas.openxmlformats.org/officeDocument/2006/relationships/hyperlink" Target="file:///C:\MedCenter\&#1040;&#1050;&#1058;&#1059;&#1040;&#1051;&#1068;&#1053;&#1067;&#1045;\&#1055;&#1088;&#1080;&#1082;&#1072;&#1079;785&#1085;.pdf" TargetMode="External"/><Relationship Id="rId12" Type="http://schemas.openxmlformats.org/officeDocument/2006/relationships/hyperlink" Target="file:///C:\MedCenter\&#1064;&#1040;&#1041;&#1051;&#1054;&#1053;&#1067;\&#1046;&#1091;&#1088;&#1085;&#1072;&#1083;-&#1057;&#1058;&#1054;12-1.docx" TargetMode="External"/><Relationship Id="rId2" Type="http://schemas.openxmlformats.org/officeDocument/2006/relationships/hyperlink" Target="file:///C:\MedCenter\&#1064;&#1040;&#1041;&#1051;&#1054;&#1053;&#1067;\&#1057;&#1058;&#1054;12-202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MedCenter\&#1040;&#1050;&#1058;&#1059;&#1040;&#1051;&#1068;&#1053;&#1067;&#1045;\&#1050;&#1056;-12.pdf" TargetMode="External"/><Relationship Id="rId11" Type="http://schemas.openxmlformats.org/officeDocument/2006/relationships/hyperlink" Target="file:///C:\MedCenter\&#1064;&#1040;&#1041;&#1051;&#1054;&#1053;&#1067;\&#1055;&#1077;&#1088;&#1077;&#1095;&#1077;&#1085;&#1100;-&#1057;&#1058;&#1054;12-1.docx" TargetMode="External"/><Relationship Id="rId5" Type="http://schemas.openxmlformats.org/officeDocument/2006/relationships/hyperlink" Target="file:///C:\MedCenter\&#1064;&#1040;&#1041;&#1051;&#1054;&#1053;&#1067;\&#1057;&#1058;&#1054;13-2021.doc" TargetMode="External"/><Relationship Id="rId10" Type="http://schemas.openxmlformats.org/officeDocument/2006/relationships/hyperlink" Target="file:///C:\MedCenter\&#1064;&#1040;&#1041;&#1051;&#1054;&#1053;&#1067;\&#1054;&#1090;&#1095;&#1077;&#1090;-&#1057;&#1058;&#1054;-12-2.docx" TargetMode="External"/><Relationship Id="rId4" Type="http://schemas.openxmlformats.org/officeDocument/2006/relationships/hyperlink" Target="file:///C:\MedCenter\&#1064;&#1040;&#1041;&#1051;&#1054;&#1053;&#1067;\&#1057;&#1058;&#1054;35-2021-2.docx" TargetMode="External"/><Relationship Id="rId9" Type="http://schemas.openxmlformats.org/officeDocument/2006/relationships/hyperlink" Target="file:///C:\MedCenter\&#1064;&#1040;&#1041;&#1051;&#1054;&#1053;&#1067;\&#1054;&#1090;&#1095;&#1077;&#1090;-&#1057;&#1058;&#1054;-12-1.doc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hmk2@yandex.ru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hmk2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032" y="2069522"/>
            <a:ext cx="8334182" cy="1790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 «Как выполнить требования приказа МЗ от 31.07.2020 № 785 Н" по обеспечению эпидемиологической безопасности и профилактики ИСМП»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endParaRPr lang="ru-RU" sz="3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3" y="272237"/>
            <a:ext cx="6984776" cy="954586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97608" y="4456341"/>
            <a:ext cx="40898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B0F0"/>
                </a:solidFill>
                <a:latin typeface="Arial" panose="020B0604020202020204" pitchFamily="34" charset="0"/>
              </a:rPr>
              <a:t>http://</a:t>
            </a:r>
            <a:r>
              <a:rPr lang="ru-RU" altLang="ru-RU" sz="20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slushnikova.ru</a:t>
            </a:r>
            <a:endParaRPr lang="ru-RU" altLang="ru-RU" sz="20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3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2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" y="149920"/>
            <a:ext cx="7343775" cy="478432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594" y="149920"/>
            <a:ext cx="6500812" cy="3354809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007519" y="1907381"/>
            <a:ext cx="200025" cy="2293144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293394"/>
            <a:ext cx="2893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Журналы в электронном виде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34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017"/>
            <a:ext cx="9144000" cy="881246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Документация процесса</a:t>
            </a:r>
            <a:endParaRPr lang="ru-RU" alt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86356"/>
              </p:ext>
            </p:extLst>
          </p:nvPr>
        </p:nvGraphicFramePr>
        <p:xfrm>
          <a:off x="184935" y="503450"/>
          <a:ext cx="8733033" cy="4496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994">
                  <a:extLst>
                    <a:ext uri="{9D8B030D-6E8A-4147-A177-3AD203B41FA5}">
                      <a16:colId xmlns:a16="http://schemas.microsoft.com/office/drawing/2014/main" xmlns="" val="992068734"/>
                    </a:ext>
                  </a:extLst>
                </a:gridCol>
                <a:gridCol w="6537297">
                  <a:extLst>
                    <a:ext uri="{9D8B030D-6E8A-4147-A177-3AD203B41FA5}">
                      <a16:colId xmlns:a16="http://schemas.microsoft.com/office/drawing/2014/main" xmlns="" val="159227736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011677733"/>
                    </a:ext>
                  </a:extLst>
                </a:gridCol>
                <a:gridCol w="1184367">
                  <a:extLst>
                    <a:ext uri="{9D8B030D-6E8A-4147-A177-3AD203B41FA5}">
                      <a16:colId xmlns:a16="http://schemas.microsoft.com/office/drawing/2014/main" xmlns="" val="4107816977"/>
                    </a:ext>
                  </a:extLst>
                </a:gridCol>
              </a:tblGrid>
              <a:tr h="31335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ПРОЦЕСС: Обеспечение эпидемиологической безопасности. Профилактика ИСМП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9453867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b"/>
                </a:tc>
                <a:extLst>
                  <a:ext uri="{0D108BD9-81ED-4DB2-BD59-A6C34878D82A}">
                    <a16:rowId xmlns:a16="http://schemas.microsoft.com/office/drawing/2014/main" xmlns="" val="742561691"/>
                  </a:ext>
                </a:extLst>
              </a:tr>
              <a:tr h="260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№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Название  документа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ШАБЛОН  скачать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Название файла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2537028105"/>
                  </a:ext>
                </a:extLst>
              </a:tr>
              <a:tr h="1326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Раздел 1. Документы первого уровня. Основополагающие административно-организационные документы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9150791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1.1.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Приказ по эпидемиологической безопасности ( профилактике ИСМП) и создании комиссии по эпидемиологической безопасности и профилактике ИСМП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→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Приказ-СТО-12-1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422374580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1.2.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Приказ о назначении ответственного по процессу – врача эпидемиолога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Приказ-СТО-12-2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2169640694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1.3.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Положение о комиссии по эпидемиологической безопасности  и профилактике ИСМП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Полож-СТО-12-1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3024777287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1.4.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Должностная инструкция Врача-эпидемиолога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ДИ01-12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2321335370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1.5.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Должностная  Главной/Старшей медицинской сестры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ДИ01-06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1018751919"/>
                  </a:ext>
                </a:extLst>
              </a:tr>
              <a:tr h="1326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Раздел 2. Документы второго уровня. Документированные  процессы и процедуры СМК и ВКК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225552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2.1.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 Стандарт организации «Обеспечение эпидемиологической безопасности. Профилактика ИСМП"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sng" strike="noStrike">
                          <a:effectLst/>
                          <a:hlinkClick r:id="rId2" action="ppaction://hlinkfile"/>
                        </a:rPr>
                        <a:t>→</a:t>
                      </a:r>
                      <a:endParaRPr lang="ru-RU" sz="6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СТО12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b"/>
                </a:tc>
                <a:extLst>
                  <a:ext uri="{0D108BD9-81ED-4DB2-BD59-A6C34878D82A}">
                    <a16:rowId xmlns:a16="http://schemas.microsoft.com/office/drawing/2014/main" xmlns="" val="3842132421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2.2.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 Стандарт организации «СОПы, алгоритмы и инструкции практической деятельности медицинских сестёр"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sng" strike="noStrike">
                          <a:effectLst/>
                          <a:hlinkClick r:id="rId3" action="ppaction://hlinkfile"/>
                        </a:rPr>
                        <a:t>→</a:t>
                      </a:r>
                      <a:endParaRPr lang="ru-RU" sz="6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СТО35-2021-1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b"/>
                </a:tc>
                <a:extLst>
                  <a:ext uri="{0D108BD9-81ED-4DB2-BD59-A6C34878D82A}">
                    <a16:rowId xmlns:a16="http://schemas.microsoft.com/office/drawing/2014/main" xmlns="" val="1613172532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2.3.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 Стандарт организации "СОПы, алгоритмы и инструкции медицинской сестры процедурного кабинета"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sng" strike="noStrike">
                          <a:effectLst/>
                          <a:hlinkClick r:id="rId4" action="ppaction://hlinkfile"/>
                        </a:rPr>
                        <a:t>→</a:t>
                      </a:r>
                      <a:endParaRPr lang="ru-RU" sz="6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СТО35-2021-2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b"/>
                </a:tc>
                <a:extLst>
                  <a:ext uri="{0D108BD9-81ED-4DB2-BD59-A6C34878D82A}">
                    <a16:rowId xmlns:a16="http://schemas.microsoft.com/office/drawing/2014/main" xmlns="" val="2685251350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2.4.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СОП "Обеспечение качества санитарной уборки помещений мед. организации"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СОП12-1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b"/>
                </a:tc>
                <a:extLst>
                  <a:ext uri="{0D108BD9-81ED-4DB2-BD59-A6C34878D82A}">
                    <a16:rowId xmlns:a16="http://schemas.microsoft.com/office/drawing/2014/main" xmlns="" val="831694598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2.5.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 Стандарт организации «Обеспечение качества санитарной уборки помещений мед. организации"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sng" strike="noStrike">
                          <a:effectLst/>
                          <a:hlinkClick r:id="rId5" action="ppaction://hlinkfile"/>
                        </a:rPr>
                        <a:t>→</a:t>
                      </a:r>
                      <a:endParaRPr lang="ru-RU" sz="6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СТО13-2021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b"/>
                </a:tc>
                <a:extLst>
                  <a:ext uri="{0D108BD9-81ED-4DB2-BD59-A6C34878D82A}">
                    <a16:rowId xmlns:a16="http://schemas.microsoft.com/office/drawing/2014/main" xmlns="" val="440969582"/>
                  </a:ext>
                </a:extLst>
              </a:tr>
              <a:tr h="1326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Раздел 3. Техническая и технологическая документация предприятия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9212228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3.1.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>
                          <a:effectLst/>
                        </a:rPr>
                        <a:t>ГОСТ ИСО  9000-2015 «Системы внутреннего контроля качества. Основные положения и словарь»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ГОСТ-1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94133600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3.2.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>
                          <a:effectLst/>
                        </a:rPr>
                        <a:t>ГОСТ ИСО  9001-2015 «Системы внутреннего контроля  качества. Требования»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ГОСТ-2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2324344491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3.3.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>
                          <a:effectLst/>
                        </a:rPr>
                        <a:t>Федеральный закон от 21.11.2015 № 323-ФЗ «Об основах охраны здоровья граждан в Российской Федерации»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ФЗ-323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4242454088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3.4.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>
                          <a:effectLst/>
                        </a:rPr>
                        <a:t>Федеральные клинические рекомендации «Эпидемиологическое наблюдение за инфекциями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sng" strike="noStrike">
                          <a:effectLst/>
                          <a:hlinkClick r:id="rId6" action="ppaction://hlinkfile"/>
                        </a:rPr>
                        <a:t>→</a:t>
                      </a:r>
                      <a:endParaRPr lang="ru-RU" sz="6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ФКР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1356960654"/>
                  </a:ext>
                </a:extLst>
              </a:tr>
              <a:tr h="19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3.5.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>
                          <a:effectLst/>
                        </a:rPr>
                        <a:t>Приказ Министерства здравоохранения РФ от 31 июля 2020 г. № 785н "Об утверждении Требований к организации и проведению внутреннего контроля качества и безопасности медицинской деятельности"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sng" strike="noStrike">
                          <a:effectLst/>
                          <a:hlinkClick r:id="rId7" action="ppaction://hlinkfile"/>
                        </a:rPr>
                        <a:t>→</a:t>
                      </a:r>
                      <a:endParaRPr lang="ru-RU" sz="6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hlinkClick r:id="rId7" action="ppaction://hlinkfile"/>
                        </a:rPr>
                        <a:t>Приказ785н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3341171628"/>
                  </a:ext>
                </a:extLst>
              </a:tr>
              <a:tr h="1326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Раздел 4. Документы четвертого уровня. Исполнительная документация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7065287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4.1.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Чек-лист по аудиту процесса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hlinkClick r:id="rId8" action="ppaction://hlinkfile"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Чек-СТО12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2356497457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4.2.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Отчет о проведенном аудите качества процесса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sng" strike="noStrike">
                          <a:effectLst/>
                          <a:hlinkClick r:id="rId9" action="ppaction://hlinkfile"/>
                        </a:rPr>
                        <a:t>→</a:t>
                      </a:r>
                      <a:endParaRPr lang="ru-RU" sz="6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Отчет-СТО-12-1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2280783378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4.3.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Отчет о проведенном аудите результативности  процесса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sng" strike="noStrike">
                          <a:effectLst/>
                          <a:hlinkClick r:id="rId10" action="ppaction://hlinkfile"/>
                        </a:rPr>
                        <a:t>→</a:t>
                      </a:r>
                      <a:endParaRPr lang="ru-RU" sz="6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Отчет-СТО-12-2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2419703741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4.4.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Чек-лист по проведению проверки гигиены рук персоналом мед. организации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Чек-СТО12-2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435473580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4.5.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Перечень стандартных определений случаев (СОС) ИСМП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sng" strike="noStrike">
                          <a:effectLst/>
                          <a:hlinkClick r:id="rId11" action="ppaction://hlinkfile"/>
                        </a:rPr>
                        <a:t>→</a:t>
                      </a:r>
                      <a:endParaRPr lang="ru-RU" sz="6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Перечень-СТО12-1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439700100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4.6.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Порядок анализа заболеваемости ИСМП на основе показателей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Порядок-СТО12-1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2947106300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4.7.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Алгоритм выбора дезинфицирующих средств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Алгоритм-СТО12-1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2864154992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4.8.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Порядок обращения с отходами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Порядок-СТО12-2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4186376411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4.9.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Алгоритм использования индивидуальных средств защиты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Алгоритм-СТО12-2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3551092781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4.10.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Алгоритм действий при аварийной ситуации, случаев контакта с биологическими жидкостями, при повреждении кожных покровов и слизистых оболочек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Алгоритм-СТО12-3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1067112900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4.11.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Журнал регистрации аварийных ситуаций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sng" strike="noStrike">
                          <a:effectLst/>
                          <a:hlinkClick r:id="rId12" action="ppaction://hlinkfile"/>
                        </a:rPr>
                        <a:t>→</a:t>
                      </a:r>
                      <a:endParaRPr lang="ru-RU" sz="6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Журнал-СТО12-1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622991099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4.12.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Журнал учета инфекционных заболеваний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sng" strike="noStrike">
                          <a:effectLst/>
                          <a:hlinkClick r:id="rId13" action="ppaction://hlinkfile"/>
                        </a:rPr>
                        <a:t>→</a:t>
                      </a:r>
                      <a:endParaRPr lang="ru-RU" sz="6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Журнал-СТО12-2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3848471501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4.13.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Журнал учета стерилизации мед. изделий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Журнал-СТО12-3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939088489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4.14.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Журнал проверок гигиены рук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Журнал-СТО12-4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1929455293"/>
                  </a:ext>
                </a:extLst>
              </a:tr>
              <a:tr h="10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4.15.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Журнал аварийных ситуаций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→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1" marR="3481" marT="3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Журнал-СТО12-5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1" marR="3481" marT="3481" marB="0" anchor="ctr"/>
                </a:tc>
                <a:extLst>
                  <a:ext uri="{0D108BD9-81ED-4DB2-BD59-A6C34878D82A}">
                    <a16:rowId xmlns:a16="http://schemas.microsoft.com/office/drawing/2014/main" xmlns="" val="27700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98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87330"/>
            <a:ext cx="817366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Стандарт процесса «Обеспечение эпидемиологической безопасности, профилактика ИСМП»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Эпидемиологическая безопасность. Профилактика инфекц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17" y="582630"/>
            <a:ext cx="3662689" cy="470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6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6;p17"/>
          <p:cNvSpPr txBox="1">
            <a:spLocks/>
          </p:cNvSpPr>
          <p:nvPr/>
        </p:nvSpPr>
        <p:spPr>
          <a:xfrm>
            <a:off x="280878" y="13929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ПОДАРКИ!!!</a:t>
            </a:r>
            <a:r>
              <a:rPr lang="ru-RU" sz="2400" b="1" dirty="0" smtClean="0">
                <a:solidFill>
                  <a:srgbClr val="296094"/>
                </a:solidFill>
                <a:latin typeface="Roboto"/>
                <a:ea typeface="Roboto"/>
                <a:cs typeface="Roboto"/>
              </a:rPr>
              <a:t/>
            </a:r>
            <a:br>
              <a:rPr lang="ru-RU" sz="2400" b="1" dirty="0" smtClean="0">
                <a:solidFill>
                  <a:srgbClr val="296094"/>
                </a:solidFill>
                <a:latin typeface="Roboto"/>
                <a:ea typeface="Roboto"/>
                <a:cs typeface="Roboto"/>
              </a:rPr>
            </a:br>
            <a:endParaRPr lang="ru-RU" sz="2400" b="1" dirty="0" smtClean="0">
              <a:solidFill>
                <a:srgbClr val="296094"/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ru-RU" sz="2400" dirty="0" smtClean="0"/>
              <a:t>Положение </a:t>
            </a:r>
            <a:r>
              <a:rPr lang="ru-RU" sz="2400" dirty="0"/>
              <a:t>о комиссии по  эпидемиологической безопасности и профилактике </a:t>
            </a:r>
            <a:r>
              <a:rPr lang="ru-RU" sz="2400" dirty="0" smtClean="0"/>
              <a:t>ИСМП</a:t>
            </a:r>
          </a:p>
          <a:p>
            <a:pPr marL="457200" indent="-457200">
              <a:buAutoNum type="arabicPeriod"/>
            </a:pPr>
            <a:r>
              <a:rPr lang="ru-RU" sz="2400" dirty="0"/>
              <a:t>Пример  Приказа по организации эпидемиологической  безопасности и профилактике </a:t>
            </a:r>
            <a:r>
              <a:rPr lang="ru-RU" sz="2400" dirty="0" smtClean="0"/>
              <a:t>ИСМП</a:t>
            </a:r>
          </a:p>
          <a:p>
            <a:pPr marL="457200" indent="-457200">
              <a:buAutoNum type="arabicPeriod"/>
            </a:pPr>
            <a:r>
              <a:rPr lang="ru-RU" sz="2400" dirty="0"/>
              <a:t>Пример </a:t>
            </a:r>
            <a:r>
              <a:rPr lang="ru-RU" sz="2400" dirty="0" smtClean="0"/>
              <a:t> Программы </a:t>
            </a:r>
            <a:r>
              <a:rPr lang="ru-RU" sz="2400" dirty="0"/>
              <a:t>по эпидемиологической безопасности и профилактике ИСПМ  на 201_ год (с целью предотвращения внутрибольничных ИСМП)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Roboto"/>
              <a:ea typeface="Roboto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Сделайте заявку по электронной почте </a:t>
            </a:r>
            <a:r>
              <a:rPr lang="en-US" sz="2400" b="1" dirty="0" smtClean="0">
                <a:solidFill>
                  <a:srgbClr val="C00000"/>
                </a:solidFill>
                <a:latin typeface="Roboto"/>
                <a:ea typeface="Roboto"/>
                <a:cs typeface="Roboto"/>
                <a:hlinkClick r:id="rId2"/>
              </a:rPr>
              <a:t>shmk2@yandex.ru</a:t>
            </a:r>
            <a:r>
              <a:rPr lang="ru-RU" sz="2400" b="1" dirty="0" smtClean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</a:t>
            </a:r>
            <a:endParaRPr lang="ru-RU" sz="2400" b="1" dirty="0">
              <a:solidFill>
                <a:srgbClr val="C00000"/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на получение ПОДАРКА!</a:t>
            </a:r>
          </a:p>
        </p:txBody>
      </p:sp>
    </p:spTree>
    <p:extLst>
      <p:ext uri="{BB962C8B-B14F-4D97-AF65-F5344CB8AC3E}">
        <p14:creationId xmlns:p14="http://schemas.microsoft.com/office/powerpoint/2010/main" val="347285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2367713" y="1678343"/>
            <a:ext cx="4914900" cy="2106216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07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Спасибо за внимание!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 dirty="0" smtClean="0"/>
              <a:t>Светлана Николаевна Лушникова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 dirty="0" smtClean="0"/>
              <a:t>8-968-268-37-72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2400" dirty="0" smtClean="0">
                <a:solidFill>
                  <a:schemeClr val="accent3"/>
                </a:solidFill>
                <a:hlinkClick r:id="rId2"/>
              </a:rPr>
              <a:t>shmk2@yandex.ru</a:t>
            </a:r>
            <a:endParaRPr lang="ru-RU" altLang="ru-RU" sz="2400" dirty="0" smtClean="0">
              <a:solidFill>
                <a:schemeClr val="accent3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dirty="0">
              <a:solidFill>
                <a:schemeClr val="accent3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dirty="0" smtClean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88429" y="4396103"/>
            <a:ext cx="3531775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175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http://slushnikova.ru</a:t>
            </a:r>
          </a:p>
        </p:txBody>
      </p:sp>
      <p:pic>
        <p:nvPicPr>
          <p:cNvPr id="6" name="Picture 2" descr="Лого на докумен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1" y="0"/>
            <a:ext cx="88582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1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222137" y="1033999"/>
            <a:ext cx="5034337" cy="1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just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ru" sz="1800" b="1" dirty="0" smtClean="0">
                <a:solidFill>
                  <a:schemeClr val="dk1"/>
                </a:solidFill>
              </a:rPr>
              <a:t>Светлана </a:t>
            </a:r>
            <a:r>
              <a:rPr lang="ru" sz="1800" b="1" dirty="0">
                <a:solidFill>
                  <a:schemeClr val="dk1"/>
                </a:solidFill>
              </a:rPr>
              <a:t>Лушникова,</a:t>
            </a:r>
            <a:r>
              <a:rPr lang="ru" sz="1800" dirty="0">
                <a:solidFill>
                  <a:schemeClr val="dk1"/>
                </a:solidFill>
              </a:rPr>
              <a:t> </a:t>
            </a:r>
            <a:r>
              <a:rPr lang="ru" sz="18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sym typeface="Roboto"/>
              </a:rPr>
              <a:t>д</a:t>
            </a:r>
            <a:r>
              <a:rPr lang="ru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иректор КА «Бизнес-школа </a:t>
            </a:r>
            <a:r>
              <a:rPr lang="ru" sz="18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Менеджмента </a:t>
            </a:r>
            <a:r>
              <a:rPr lang="ru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Качества»,</a:t>
            </a:r>
            <a:r>
              <a:rPr lang="ru" sz="1050" dirty="0" smtClean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" sz="18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sym typeface="Roboto"/>
              </a:rPr>
              <a:t>б</a:t>
            </a:r>
            <a:r>
              <a:rPr lang="ru" sz="18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изнес-консультант</a:t>
            </a:r>
            <a:r>
              <a:rPr lang="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" sz="18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эксперт и  </a:t>
            </a:r>
            <a:r>
              <a:rPr lang="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аудитор систем менеджмента </a:t>
            </a:r>
            <a:r>
              <a:rPr lang="ru" sz="18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качества.</a:t>
            </a:r>
            <a:endParaRPr sz="2400" b="1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8" y="1033999"/>
            <a:ext cx="2181341" cy="2544225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383569"/>
            <a:ext cx="29382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96094"/>
                </a:solidFill>
                <a:latin typeface="Roboto"/>
                <a:ea typeface="Roboto"/>
                <a:cs typeface="Roboto"/>
              </a:rPr>
              <a:t>http://slushnikova.ru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445108" y="2624116"/>
            <a:ext cx="5102991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1600" dirty="0" smtClean="0"/>
              <a:t>Автор </a:t>
            </a:r>
            <a:r>
              <a:rPr lang="ru-RU" altLang="ru-RU" sz="1600" dirty="0"/>
              <a:t>обучающих программ, семинаров, тренингов, статей для медицинских центров и клиник.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1600" dirty="0"/>
              <a:t>Разработчик корпоративных стандартов работы медицинских </a:t>
            </a:r>
            <a:r>
              <a:rPr lang="ru-RU" altLang="ru-RU" sz="1600" dirty="0" smtClean="0"/>
              <a:t>учреждений.</a:t>
            </a:r>
            <a:r>
              <a:rPr lang="ru-RU" altLang="ru-RU" sz="1600" dirty="0"/>
              <a:t> 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32249" y="22612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296094"/>
                </a:solidFill>
                <a:latin typeface="Roboto"/>
                <a:ea typeface="Roboto"/>
                <a:cs typeface="Roboto"/>
              </a:rPr>
              <a:t>Темы семинара</a:t>
            </a:r>
            <a:endParaRPr sz="2400" b="1" dirty="0">
              <a:solidFill>
                <a:srgbClr val="296094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229507" y="798821"/>
            <a:ext cx="8287770" cy="28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/>
              <a:t>Какие требования к эпидемиологической безопасности предъявляет приказ МЗ № 785 н.</a:t>
            </a:r>
          </a:p>
          <a:p>
            <a:pPr lvl="0"/>
            <a:r>
              <a:rPr lang="ru-RU" sz="2000" dirty="0"/>
              <a:t>Какие необходимо разработать Приказы, Положения, </a:t>
            </a:r>
            <a:r>
              <a:rPr lang="ru-RU" sz="2000" dirty="0" err="1"/>
              <a:t>СОПы</a:t>
            </a:r>
            <a:r>
              <a:rPr lang="ru-RU" sz="2000" dirty="0"/>
              <a:t>, алгоритмы, журналы: как систематизировать и стандартизировать  данные требования.</a:t>
            </a:r>
          </a:p>
          <a:p>
            <a:pPr lvl="0"/>
            <a:r>
              <a:rPr lang="ru-RU" sz="2000" dirty="0"/>
              <a:t>Какие показатели необходимо учитывать по обеспечению эпидемиологической  безопасности, как их собирать, и в какой форме и кому отчитываться.</a:t>
            </a:r>
          </a:p>
          <a:p>
            <a:pPr lvl="0"/>
            <a:r>
              <a:rPr lang="ru-RU" sz="2000" dirty="0"/>
              <a:t>Как эффективно распределить ответственность по  выполнению требований по эпидемиологической безопасности  </a:t>
            </a:r>
          </a:p>
          <a:p>
            <a:pPr lvl="0"/>
            <a:r>
              <a:rPr lang="ru-RU" sz="2000" dirty="0"/>
              <a:t> На что обращает внимание при проверках Росздравнадзор.</a:t>
            </a:r>
          </a:p>
          <a:p>
            <a:pPr marL="342900">
              <a:spcAft>
                <a:spcPts val="1600"/>
              </a:spcAft>
            </a:pP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-78718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296094"/>
                </a:solidFill>
                <a:latin typeface="Roboto"/>
                <a:ea typeface="Roboto"/>
                <a:cs typeface="Roboto"/>
              </a:rPr>
              <a:t>Требования приказа МЗ № 785 н </a:t>
            </a:r>
            <a:br>
              <a:rPr lang="ru-RU" sz="2400" b="1" dirty="0" smtClean="0">
                <a:solidFill>
                  <a:srgbClr val="296094"/>
                </a:solidFill>
                <a:latin typeface="Roboto"/>
                <a:ea typeface="Roboto"/>
                <a:cs typeface="Roboto"/>
              </a:rPr>
            </a:br>
            <a:r>
              <a:rPr lang="ru-RU" sz="2400" b="1" dirty="0" smtClean="0">
                <a:solidFill>
                  <a:srgbClr val="296094"/>
                </a:solidFill>
                <a:latin typeface="Roboto"/>
                <a:ea typeface="Roboto"/>
                <a:cs typeface="Roboto"/>
              </a:rPr>
              <a:t>по обеспечению эпидемиологической безопасности</a:t>
            </a:r>
            <a:endParaRPr sz="2400" b="1" dirty="0">
              <a:solidFill>
                <a:srgbClr val="296094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1" y="809095"/>
            <a:ext cx="8287770" cy="28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ru-RU" sz="2000" dirty="0"/>
              <a:t> 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профилактика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инфекций, связанных с оказанием медицинской помощи (в том числе внутрибольничных инфекций);</a:t>
            </a:r>
          </a:p>
          <a:p>
            <a:pPr marL="571500" lvl="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проведение микробиологических исследований (включая случаи подозрения и (или) возникновения внутрибольничных инфекций);</a:t>
            </a:r>
          </a:p>
          <a:p>
            <a:pPr marL="571500" lvl="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организация дезинфекции и стерилизации медицинских изделий;</a:t>
            </a:r>
          </a:p>
          <a:p>
            <a:pPr marL="571500" lvl="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обеспечение эпидемиологической безопасности среды (включая расчет потребности в дезинфицирующих и антисептических средствах, контроль их наличия в медицинской организации; рациональный выбор дезинфицирующих средств и тактики дезинфекции; обращение с отходами);</a:t>
            </a:r>
          </a:p>
          <a:p>
            <a:pPr marL="571500" lvl="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соблюдение технологий проведения инвазивных вмешательств;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обеспечение условий оказания медицинской помощи пациентам, требующим изоляции (с инфекциями, передающимися воздушно-капельным путем, особо </a:t>
            </a:r>
            <a:endParaRPr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3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-78718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296094"/>
                </a:solidFill>
                <a:latin typeface="Roboto"/>
                <a:ea typeface="Roboto"/>
                <a:cs typeface="Roboto"/>
              </a:rPr>
              <a:t>Требования приказа МЗ № 785 н </a:t>
            </a:r>
            <a:br>
              <a:rPr lang="ru-RU" sz="2400" b="1" dirty="0" smtClean="0">
                <a:solidFill>
                  <a:srgbClr val="296094"/>
                </a:solidFill>
                <a:latin typeface="Roboto"/>
                <a:ea typeface="Roboto"/>
                <a:cs typeface="Roboto"/>
              </a:rPr>
            </a:br>
            <a:r>
              <a:rPr lang="ru-RU" sz="2400" b="1" dirty="0" smtClean="0">
                <a:solidFill>
                  <a:srgbClr val="296094"/>
                </a:solidFill>
                <a:latin typeface="Roboto"/>
                <a:ea typeface="Roboto"/>
                <a:cs typeface="Roboto"/>
              </a:rPr>
              <a:t>по обеспечению эпидемиологической безопасности</a:t>
            </a:r>
            <a:endParaRPr sz="2400" b="1" dirty="0">
              <a:solidFill>
                <a:srgbClr val="296094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0" y="809095"/>
            <a:ext cx="8753582" cy="28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. соблюдение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технологий проведения инвазивных вмешательств;</a:t>
            </a:r>
          </a:p>
          <a:p>
            <a:pPr marL="11430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7. обеспечение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условий оказания медицинской помощи пациентам, требующим изоляции (с инфекциями, передающимися воздушно-капельным путем, особо </a:t>
            </a:r>
            <a:r>
              <a:rPr lang="ru-RU" sz="1800" dirty="0"/>
              <a:t>опасными инфекциями), в соответствии с порядками оказания медицинской помощи, санитарно-гигиеническими требованиями;</a:t>
            </a:r>
          </a:p>
          <a:p>
            <a:pPr marL="114300" indent="0">
              <a:buNone/>
            </a:pPr>
            <a:r>
              <a:rPr lang="ru-RU" sz="1800" dirty="0"/>
              <a:t>соблюдение правил гигиены медицинскими работниками, наличие оборудованных мест для мытья и обработки рук;</a:t>
            </a:r>
          </a:p>
          <a:p>
            <a:pPr marL="114300" indent="0">
              <a:buNone/>
            </a:pPr>
            <a:r>
              <a:rPr lang="ru-RU" sz="1800" dirty="0" smtClean="0"/>
              <a:t>8.профилактика </a:t>
            </a:r>
            <a:r>
              <a:rPr lang="ru-RU" sz="1800" dirty="0"/>
              <a:t>инфекций, связанных с осуществлением медицинской деятельности, у медицинских работников (включая использование индивидуальных средств защиты);</a:t>
            </a:r>
          </a:p>
          <a:p>
            <a:pPr marL="114300" indent="0">
              <a:buNone/>
            </a:pPr>
            <a:r>
              <a:rPr lang="ru-RU" sz="1800" dirty="0" smtClean="0"/>
              <a:t>9.рациональное </a:t>
            </a:r>
            <a:r>
              <a:rPr lang="ru-RU" sz="1800" dirty="0"/>
              <a:t>использование антибактериальных лекарственных препаратов для профилактики и лечения заболеваний и (или) состояний;</a:t>
            </a:r>
          </a:p>
          <a:p>
            <a:pPr marL="114300" indent="0">
              <a:buNone/>
            </a:pPr>
            <a:r>
              <a:rPr lang="ru-RU" sz="1800" dirty="0" smtClean="0"/>
              <a:t>10.проведение </a:t>
            </a:r>
            <a:r>
              <a:rPr lang="ru-RU" sz="1800" dirty="0"/>
              <a:t>противоэпидемических мероприятий при </a:t>
            </a:r>
            <a:r>
              <a:rPr lang="ru-RU" sz="2000" dirty="0"/>
              <a:t>возникновении случая инфекции;</a:t>
            </a:r>
          </a:p>
          <a:p>
            <a:pPr marL="114300" indent="0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571500" indent="-457200">
              <a:buFont typeface="+mj-lt"/>
              <a:buAutoNum type="arabicPeriod"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-78718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ПРЕДЛОЖЕНИЯ (ПРАКТИЧЕСКИЕ РЕКОМЕНДАЦИИ) ПО ОРГАНИЗАЦИИ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ВНУТРЕННЕГО КОНТРОЛЯ КАЧЕСТВА И БЕЗОПАСНОСТИ МЕДИЦИНСКОЙ ДЕЯТЕЛЬНОСТИ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 МЕДИЦИНСКОЙ ОРГАНИЗАЦИИ (ПОЛИКЛИНИКЕ)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endParaRPr sz="2000" b="1" dirty="0">
              <a:solidFill>
                <a:schemeClr val="accent2">
                  <a:lumMod val="5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0" y="809095"/>
            <a:ext cx="8753582" cy="28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14300" lvl="1" indent="0">
              <a:spcBef>
                <a:spcPts val="0"/>
              </a:spcBef>
              <a:buSzPts val="1800"/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114300" lvl="1" indent="0">
              <a:spcBef>
                <a:spcPts val="0"/>
              </a:spcBef>
              <a:buSzPts val="1800"/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114300" lvl="1" indent="0">
              <a:spcBef>
                <a:spcPts val="0"/>
              </a:spcBef>
              <a:buSzPts val="1800"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2.10.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ЭПИДЕМИОЛОГИЧЕСКАЯ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БЕЗОПАСНОСТЬ (ПРОФИЛАКТИКА ИНФЕКЦИЙ, СВЯЗАННЫХ С ОКАЗАНИЕМ МЕДИЦИНСКОЙ ПОМОЩИ (ИСМП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114300" lvl="1" indent="0">
              <a:spcBef>
                <a:spcPts val="0"/>
              </a:spcBef>
              <a:buSzPts val="1800"/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marL="114300" lvl="1" indent="0" algn="ctr">
              <a:spcBef>
                <a:spcPts val="0"/>
              </a:spcBef>
              <a:buSzPts val="1800"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14 групп показателей ( процедур - функций процесса)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marL="571500" indent="-457200">
              <a:buFont typeface="+mj-lt"/>
              <a:buAutoNum type="arabicPeriod"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5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13" y="445024"/>
            <a:ext cx="9215920" cy="42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5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219834" y="2328523"/>
            <a:ext cx="2560825" cy="62323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Процесс включает набор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функций.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За каждую функцию назначаем ответственного</a:t>
            </a:r>
            <a:endParaRPr lang="ru-RU" sz="13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519" y="65341"/>
            <a:ext cx="3986212" cy="514959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547158" y="1216634"/>
            <a:ext cx="961121" cy="44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9835" y="498422"/>
            <a:ext cx="2560825" cy="62323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Tx/>
              <a:buFontTx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Назначаем руководителя процесса                              ( владелец процесса)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30671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" y="149920"/>
            <a:ext cx="7343775" cy="4784327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3736182" y="804435"/>
            <a:ext cx="3360925" cy="3081767"/>
          </a:xfrm>
          <a:noFill/>
          <a:ln/>
        </p:spPr>
        <p:txBody>
          <a:bodyPr>
            <a:noAutofit/>
          </a:bodyPr>
          <a:lstStyle/>
          <a:p>
            <a:pPr marL="10800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- Алгоритм работ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- Нормативные документы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- Рабочие документы  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- Распределение ответственности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0736" y="149920"/>
            <a:ext cx="4605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Функция: Обеспечение </a:t>
            </a:r>
            <a:r>
              <a:rPr lang="ru-RU" b="1" dirty="0"/>
              <a:t>выявления и учета ИСМП</a:t>
            </a:r>
          </a:p>
        </p:txBody>
      </p:sp>
    </p:spTree>
    <p:extLst>
      <p:ext uri="{BB962C8B-B14F-4D97-AF65-F5344CB8AC3E}">
        <p14:creationId xmlns:p14="http://schemas.microsoft.com/office/powerpoint/2010/main" val="412646599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2976</TotalTime>
  <Words>771</Words>
  <Application>Microsoft Office PowerPoint</Application>
  <PresentationFormat>Экран (16:9)</PresentationFormat>
  <Paragraphs>182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Verdana</vt:lpstr>
      <vt:lpstr>Calibri</vt:lpstr>
      <vt:lpstr>Roboto</vt:lpstr>
      <vt:lpstr>Wingdings</vt:lpstr>
      <vt:lpstr>Times New Roman</vt:lpstr>
      <vt:lpstr>Trebuchet MS</vt:lpstr>
      <vt:lpstr>Arial</vt:lpstr>
      <vt:lpstr>Wingdings 3</vt:lpstr>
      <vt:lpstr>Tahoma</vt:lpstr>
      <vt:lpstr>Грань</vt:lpstr>
      <vt:lpstr> «Как выполнить требования приказа МЗ от 31.07.2020 № 785 Н" по обеспечению эпидемиологической безопасности и профилактики ИСМП»"</vt:lpstr>
      <vt:lpstr>Презентация PowerPoint</vt:lpstr>
      <vt:lpstr>Темы семинара</vt:lpstr>
      <vt:lpstr>Требования приказа МЗ № 785 н  по обеспечению эпидемиологической безопасности</vt:lpstr>
      <vt:lpstr>Требования приказа МЗ № 785 н  по обеспечению эпидемиологической безопасности</vt:lpstr>
      <vt:lpstr>ПРЕДЛОЖЕНИЯ (ПРАКТИЧЕСКИЕ РЕКОМЕНДАЦИИ) ПО ОРГАНИЗАЦИИ ВНУТРЕННЕГО КОНТРОЛЯ КАЧЕСТВА И БЕЗОПАСНОСТИ МЕДИЦИНСКОЙ ДЕЯТЕЛЬНОСТИ В МЕДИЦИНСКОЙ ОРГАНИЗАЦИИ (ПОЛИКЛИНИКЕ) </vt:lpstr>
      <vt:lpstr>Презентация PowerPoint</vt:lpstr>
      <vt:lpstr> Процесс включает набор функций.  За каждую функцию назначаем ответственного</vt:lpstr>
      <vt:lpstr>- Алгоритм работ  - Нормативные документы  - Рабочие документы    - Распределение ответственности </vt:lpstr>
      <vt:lpstr>Презентация PowerPoint</vt:lpstr>
      <vt:lpstr>Презентация PowerPoint</vt:lpstr>
      <vt:lpstr>Документация процесса</vt:lpstr>
      <vt:lpstr>Стандарт процесса «Обеспечение эпидемиологической безопасности, профилактика ИСМП»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Учетная запись Майкрософт</cp:lastModifiedBy>
  <cp:revision>84</cp:revision>
  <dcterms:modified xsi:type="dcterms:W3CDTF">2021-03-17T19:18:46Z</dcterms:modified>
</cp:coreProperties>
</file>